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60" r:id="rId3"/>
    <p:sldId id="259" r:id="rId4"/>
    <p:sldId id="261" r:id="rId5"/>
    <p:sldId id="262" r:id="rId6"/>
    <p:sldId id="264" r:id="rId7"/>
    <p:sldId id="263" r:id="rId8"/>
    <p:sldId id="265" r:id="rId9"/>
    <p:sldId id="267" r:id="rId10"/>
    <p:sldId id="268" r:id="rId11"/>
    <p:sldId id="266" r:id="rId12"/>
    <p:sldId id="269" r:id="rId13"/>
    <p:sldId id="270" r:id="rId14"/>
    <p:sldId id="271" r:id="rId15"/>
    <p:sldId id="272" r:id="rId16"/>
    <p:sldId id="273" r:id="rId17"/>
    <p:sldId id="27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2" d="100"/>
          <a:sy n="122" d="100"/>
        </p:scale>
        <p:origin x="96"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white">
                    <a:lumMod val="65000"/>
                    <a:lumOff val="35000"/>
                  </a:prstClr>
                </a:solidFill>
                <a:latin typeface="+mn-lt"/>
                <a:ea typeface="+mn-ea"/>
                <a:cs typeface="+mn-cs"/>
              </a:defRPr>
            </a:pPr>
            <a:r>
              <a:rPr lang="nl-BE" sz="1800" b="0" i="0" baseline="0" dirty="0">
                <a:solidFill>
                  <a:srgbClr val="FFFF00"/>
                </a:solidFill>
                <a:effectLst/>
              </a:rPr>
              <a:t>Momenteel worden beslissingen door 1 a 2 mensen genomen. Het idee om dit uit te breiden naar een groep van 4 a 5 personen vind ik ...</a:t>
            </a:r>
            <a:endParaRPr lang="nl-BE" dirty="0">
              <a:solidFill>
                <a:srgbClr val="FFFF00"/>
              </a:solidFill>
              <a:effectLst/>
            </a:endParaRPr>
          </a:p>
          <a:p>
            <a:pPr marL="0" marR="0" lvl="0" indent="0" algn="ctr" defTabSz="914400" rtl="0" eaLnBrk="1" fontAlgn="auto" latinLnBrk="0" hangingPunct="1">
              <a:lnSpc>
                <a:spcPct val="100000"/>
              </a:lnSpc>
              <a:spcBef>
                <a:spcPts val="0"/>
              </a:spcBef>
              <a:spcAft>
                <a:spcPts val="0"/>
              </a:spcAft>
              <a:buClrTx/>
              <a:buSzTx/>
              <a:buFontTx/>
              <a:buNone/>
              <a:tabLst/>
              <a:defRPr>
                <a:solidFill>
                  <a:prstClr val="white">
                    <a:lumMod val="65000"/>
                    <a:lumOff val="35000"/>
                  </a:prstClr>
                </a:solidFill>
              </a:defRPr>
            </a:pPr>
            <a:endParaRPr lang="nl-BE" dirty="0"/>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white">
                  <a:lumMod val="65000"/>
                  <a:lumOff val="35000"/>
                </a:prstClr>
              </a:solidFill>
              <a:latin typeface="+mn-lt"/>
              <a:ea typeface="+mn-ea"/>
              <a:cs typeface="+mn-cs"/>
            </a:defRPr>
          </a:pPr>
          <a:endParaRPr lang="nl-BE"/>
        </a:p>
      </c:txPr>
    </c:title>
    <c:autoTitleDeleted val="0"/>
    <c:plotArea>
      <c:layout/>
      <c:barChart>
        <c:barDir val="col"/>
        <c:grouping val="clustered"/>
        <c:varyColors val="0"/>
        <c:ser>
          <c:idx val="0"/>
          <c:order val="0"/>
          <c:tx>
            <c:strRef>
              <c:f>Blad1!$B$1</c:f>
              <c:strCache>
                <c:ptCount val="1"/>
                <c:pt idx="0">
                  <c:v>Reeks 1</c:v>
                </c:pt>
              </c:strCache>
            </c:strRef>
          </c:tx>
          <c:spPr>
            <a:solidFill>
              <a:schemeClr val="accent1"/>
            </a:solidFill>
            <a:ln>
              <a:noFill/>
            </a:ln>
            <a:effectLst/>
          </c:spPr>
          <c:invertIfNegative val="0"/>
          <c:cat>
            <c:strRef>
              <c:f>Blad1!$A$2:$A$5</c:f>
              <c:strCache>
                <c:ptCount val="4"/>
                <c:pt idx="0">
                  <c:v>noodzaak</c:v>
                </c:pt>
                <c:pt idx="1">
                  <c:v>meerwaarde</c:v>
                </c:pt>
                <c:pt idx="2">
                  <c:v>niet, ok nu</c:v>
                </c:pt>
                <c:pt idx="3">
                  <c:v>niet, te groot</c:v>
                </c:pt>
              </c:strCache>
            </c:strRef>
          </c:cat>
          <c:val>
            <c:numRef>
              <c:f>Blad1!$B$2:$B$5</c:f>
              <c:numCache>
                <c:formatCode>General</c:formatCode>
                <c:ptCount val="4"/>
                <c:pt idx="0">
                  <c:v>9</c:v>
                </c:pt>
                <c:pt idx="1">
                  <c:v>8</c:v>
                </c:pt>
                <c:pt idx="2">
                  <c:v>3</c:v>
                </c:pt>
                <c:pt idx="3">
                  <c:v>2</c:v>
                </c:pt>
              </c:numCache>
            </c:numRef>
          </c:val>
          <c:extLst>
            <c:ext xmlns:c16="http://schemas.microsoft.com/office/drawing/2014/chart" uri="{C3380CC4-5D6E-409C-BE32-E72D297353CC}">
              <c16:uniqueId val="{00000000-6D9D-4E79-A687-63B7EF18C0C2}"/>
            </c:ext>
          </c:extLst>
        </c:ser>
        <c:ser>
          <c:idx val="1"/>
          <c:order val="1"/>
          <c:tx>
            <c:strRef>
              <c:f>Blad1!$C$1</c:f>
              <c:strCache>
                <c:ptCount val="1"/>
                <c:pt idx="0">
                  <c:v>Kolom1</c:v>
                </c:pt>
              </c:strCache>
            </c:strRef>
          </c:tx>
          <c:spPr>
            <a:solidFill>
              <a:schemeClr val="accent2"/>
            </a:solidFill>
            <a:ln>
              <a:noFill/>
            </a:ln>
            <a:effectLst/>
          </c:spPr>
          <c:invertIfNegative val="0"/>
          <c:cat>
            <c:strRef>
              <c:f>Blad1!$A$2:$A$5</c:f>
              <c:strCache>
                <c:ptCount val="4"/>
                <c:pt idx="0">
                  <c:v>noodzaak</c:v>
                </c:pt>
                <c:pt idx="1">
                  <c:v>meerwaarde</c:v>
                </c:pt>
                <c:pt idx="2">
                  <c:v>niet, ok nu</c:v>
                </c:pt>
                <c:pt idx="3">
                  <c:v>niet, te groot</c:v>
                </c:pt>
              </c:strCache>
            </c:strRef>
          </c:cat>
          <c:val>
            <c:numRef>
              <c:f>Blad1!$C$2:$C$5</c:f>
              <c:numCache>
                <c:formatCode>General</c:formatCode>
                <c:ptCount val="4"/>
              </c:numCache>
            </c:numRef>
          </c:val>
          <c:extLst>
            <c:ext xmlns:c16="http://schemas.microsoft.com/office/drawing/2014/chart" uri="{C3380CC4-5D6E-409C-BE32-E72D297353CC}">
              <c16:uniqueId val="{00000001-6D9D-4E79-A687-63B7EF18C0C2}"/>
            </c:ext>
          </c:extLst>
        </c:ser>
        <c:ser>
          <c:idx val="2"/>
          <c:order val="2"/>
          <c:tx>
            <c:strRef>
              <c:f>Blad1!$D$1</c:f>
              <c:strCache>
                <c:ptCount val="1"/>
                <c:pt idx="0">
                  <c:v>Kolom2</c:v>
                </c:pt>
              </c:strCache>
            </c:strRef>
          </c:tx>
          <c:spPr>
            <a:solidFill>
              <a:schemeClr val="accent3"/>
            </a:solidFill>
            <a:ln>
              <a:noFill/>
            </a:ln>
            <a:effectLst/>
          </c:spPr>
          <c:invertIfNegative val="0"/>
          <c:cat>
            <c:strRef>
              <c:f>Blad1!$A$2:$A$5</c:f>
              <c:strCache>
                <c:ptCount val="4"/>
                <c:pt idx="0">
                  <c:v>noodzaak</c:v>
                </c:pt>
                <c:pt idx="1">
                  <c:v>meerwaarde</c:v>
                </c:pt>
                <c:pt idx="2">
                  <c:v>niet, ok nu</c:v>
                </c:pt>
                <c:pt idx="3">
                  <c:v>niet, te groot</c:v>
                </c:pt>
              </c:strCache>
            </c:strRef>
          </c:cat>
          <c:val>
            <c:numRef>
              <c:f>Blad1!$D$2:$D$5</c:f>
              <c:numCache>
                <c:formatCode>General</c:formatCode>
                <c:ptCount val="4"/>
              </c:numCache>
            </c:numRef>
          </c:val>
          <c:extLst>
            <c:ext xmlns:c16="http://schemas.microsoft.com/office/drawing/2014/chart" uri="{C3380CC4-5D6E-409C-BE32-E72D297353CC}">
              <c16:uniqueId val="{00000002-6D9D-4E79-A687-63B7EF18C0C2}"/>
            </c:ext>
          </c:extLst>
        </c:ser>
        <c:dLbls>
          <c:showLegendKey val="0"/>
          <c:showVal val="0"/>
          <c:showCatName val="0"/>
          <c:showSerName val="0"/>
          <c:showPercent val="0"/>
          <c:showBubbleSize val="0"/>
        </c:dLbls>
        <c:gapWidth val="219"/>
        <c:overlap val="-27"/>
        <c:axId val="1073747167"/>
        <c:axId val="669483295"/>
      </c:barChart>
      <c:catAx>
        <c:axId val="10737471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l-BE"/>
          </a:p>
        </c:txPr>
        <c:crossAx val="669483295"/>
        <c:crosses val="autoZero"/>
        <c:auto val="1"/>
        <c:lblAlgn val="ctr"/>
        <c:lblOffset val="100"/>
        <c:noMultiLvlLbl val="0"/>
      </c:catAx>
      <c:valAx>
        <c:axId val="66948329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l-BE"/>
          </a:p>
        </c:txPr>
        <c:crossAx val="107374716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l-B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white">
                    <a:lumMod val="65000"/>
                    <a:lumOff val="35000"/>
                  </a:prstClr>
                </a:solidFill>
                <a:latin typeface="+mn-lt"/>
                <a:ea typeface="+mn-ea"/>
                <a:cs typeface="+mn-cs"/>
              </a:defRPr>
            </a:pPr>
            <a:r>
              <a:rPr lang="nl-BE" b="0" i="0" dirty="0">
                <a:solidFill>
                  <a:srgbClr val="FFFF00"/>
                </a:solidFill>
                <a:effectLst/>
              </a:rPr>
              <a:t>Wanneer een meerderheid het nuttig acht om dergelijke groep samen te stellen, wens ik daar ...</a:t>
            </a:r>
          </a:p>
          <a:p>
            <a:pPr marL="0" marR="0" lvl="0" indent="0" algn="ctr" defTabSz="914400" rtl="0" eaLnBrk="1" fontAlgn="auto" latinLnBrk="0" hangingPunct="1">
              <a:lnSpc>
                <a:spcPct val="100000"/>
              </a:lnSpc>
              <a:spcBef>
                <a:spcPts val="0"/>
              </a:spcBef>
              <a:spcAft>
                <a:spcPts val="0"/>
              </a:spcAft>
              <a:buClrTx/>
              <a:buSzTx/>
              <a:buFontTx/>
              <a:buNone/>
              <a:tabLst/>
              <a:defRPr>
                <a:solidFill>
                  <a:prstClr val="white">
                    <a:lumMod val="65000"/>
                    <a:lumOff val="35000"/>
                  </a:prstClr>
                </a:solidFill>
              </a:defRPr>
            </a:pPr>
            <a:endParaRPr lang="nl-BE" dirty="0"/>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white">
                  <a:lumMod val="65000"/>
                  <a:lumOff val="35000"/>
                </a:prstClr>
              </a:solidFill>
              <a:latin typeface="+mn-lt"/>
              <a:ea typeface="+mn-ea"/>
              <a:cs typeface="+mn-cs"/>
            </a:defRPr>
          </a:pPr>
          <a:endParaRPr lang="nl-BE"/>
        </a:p>
      </c:txPr>
    </c:title>
    <c:autoTitleDeleted val="0"/>
    <c:plotArea>
      <c:layout>
        <c:manualLayout>
          <c:layoutTarget val="inner"/>
          <c:xMode val="edge"/>
          <c:yMode val="edge"/>
          <c:x val="7.7859203098726279E-2"/>
          <c:y val="0.26355467128723725"/>
          <c:w val="0.85889213443617751"/>
          <c:h val="0.63523021436822003"/>
        </c:manualLayout>
      </c:layout>
      <c:barChart>
        <c:barDir val="col"/>
        <c:grouping val="clustered"/>
        <c:varyColors val="0"/>
        <c:ser>
          <c:idx val="0"/>
          <c:order val="0"/>
          <c:tx>
            <c:strRef>
              <c:f>Blad1!$B$1</c:f>
              <c:strCache>
                <c:ptCount val="1"/>
                <c:pt idx="0">
                  <c:v>Reeks 1</c:v>
                </c:pt>
              </c:strCache>
            </c:strRef>
          </c:tx>
          <c:spPr>
            <a:solidFill>
              <a:schemeClr val="accent1"/>
            </a:solidFill>
            <a:ln>
              <a:noFill/>
            </a:ln>
            <a:effectLst/>
          </c:spPr>
          <c:invertIfNegative val="0"/>
          <c:cat>
            <c:strRef>
              <c:f>Blad1!$A$2:$A$5</c:f>
              <c:strCache>
                <c:ptCount val="3"/>
                <c:pt idx="0">
                  <c:v>graag</c:v>
                </c:pt>
                <c:pt idx="1">
                  <c:v>indien 'verkozen'</c:v>
                </c:pt>
                <c:pt idx="2">
                  <c:v>geen</c:v>
                </c:pt>
              </c:strCache>
            </c:strRef>
          </c:cat>
          <c:val>
            <c:numRef>
              <c:f>Blad1!$B$2:$B$5</c:f>
              <c:numCache>
                <c:formatCode>General</c:formatCode>
                <c:ptCount val="4"/>
                <c:pt idx="0">
                  <c:v>4</c:v>
                </c:pt>
                <c:pt idx="1">
                  <c:v>9</c:v>
                </c:pt>
                <c:pt idx="2">
                  <c:v>9</c:v>
                </c:pt>
              </c:numCache>
            </c:numRef>
          </c:val>
          <c:extLst>
            <c:ext xmlns:c16="http://schemas.microsoft.com/office/drawing/2014/chart" uri="{C3380CC4-5D6E-409C-BE32-E72D297353CC}">
              <c16:uniqueId val="{00000000-BBE5-4A27-B75D-69B4D5EB800E}"/>
            </c:ext>
          </c:extLst>
        </c:ser>
        <c:ser>
          <c:idx val="1"/>
          <c:order val="1"/>
          <c:tx>
            <c:strRef>
              <c:f>Blad1!$C$1</c:f>
              <c:strCache>
                <c:ptCount val="1"/>
                <c:pt idx="0">
                  <c:v>Kolom1</c:v>
                </c:pt>
              </c:strCache>
            </c:strRef>
          </c:tx>
          <c:spPr>
            <a:solidFill>
              <a:schemeClr val="accent2"/>
            </a:solidFill>
            <a:ln>
              <a:noFill/>
            </a:ln>
            <a:effectLst/>
          </c:spPr>
          <c:invertIfNegative val="0"/>
          <c:cat>
            <c:strRef>
              <c:f>Blad1!$A$2:$A$5</c:f>
              <c:strCache>
                <c:ptCount val="3"/>
                <c:pt idx="0">
                  <c:v>graag</c:v>
                </c:pt>
                <c:pt idx="1">
                  <c:v>indien 'verkozen'</c:v>
                </c:pt>
                <c:pt idx="2">
                  <c:v>geen</c:v>
                </c:pt>
              </c:strCache>
            </c:strRef>
          </c:cat>
          <c:val>
            <c:numRef>
              <c:f>Blad1!$C$2:$C$5</c:f>
              <c:numCache>
                <c:formatCode>General</c:formatCode>
                <c:ptCount val="4"/>
              </c:numCache>
            </c:numRef>
          </c:val>
          <c:extLst>
            <c:ext xmlns:c16="http://schemas.microsoft.com/office/drawing/2014/chart" uri="{C3380CC4-5D6E-409C-BE32-E72D297353CC}">
              <c16:uniqueId val="{00000001-BBE5-4A27-B75D-69B4D5EB800E}"/>
            </c:ext>
          </c:extLst>
        </c:ser>
        <c:ser>
          <c:idx val="2"/>
          <c:order val="2"/>
          <c:tx>
            <c:strRef>
              <c:f>Blad1!$D$1</c:f>
              <c:strCache>
                <c:ptCount val="1"/>
                <c:pt idx="0">
                  <c:v>Kolom2</c:v>
                </c:pt>
              </c:strCache>
            </c:strRef>
          </c:tx>
          <c:spPr>
            <a:solidFill>
              <a:schemeClr val="accent3"/>
            </a:solidFill>
            <a:ln>
              <a:noFill/>
            </a:ln>
            <a:effectLst/>
          </c:spPr>
          <c:invertIfNegative val="0"/>
          <c:cat>
            <c:strRef>
              <c:f>Blad1!$A$2:$A$5</c:f>
              <c:strCache>
                <c:ptCount val="3"/>
                <c:pt idx="0">
                  <c:v>graag</c:v>
                </c:pt>
                <c:pt idx="1">
                  <c:v>indien 'verkozen'</c:v>
                </c:pt>
                <c:pt idx="2">
                  <c:v>geen</c:v>
                </c:pt>
              </c:strCache>
            </c:strRef>
          </c:cat>
          <c:val>
            <c:numRef>
              <c:f>Blad1!$D$2:$D$5</c:f>
              <c:numCache>
                <c:formatCode>General</c:formatCode>
                <c:ptCount val="4"/>
              </c:numCache>
            </c:numRef>
          </c:val>
          <c:extLst>
            <c:ext xmlns:c16="http://schemas.microsoft.com/office/drawing/2014/chart" uri="{C3380CC4-5D6E-409C-BE32-E72D297353CC}">
              <c16:uniqueId val="{00000002-BBE5-4A27-B75D-69B4D5EB800E}"/>
            </c:ext>
          </c:extLst>
        </c:ser>
        <c:dLbls>
          <c:showLegendKey val="0"/>
          <c:showVal val="0"/>
          <c:showCatName val="0"/>
          <c:showSerName val="0"/>
          <c:showPercent val="0"/>
          <c:showBubbleSize val="0"/>
        </c:dLbls>
        <c:gapWidth val="219"/>
        <c:overlap val="-27"/>
        <c:axId val="952366175"/>
        <c:axId val="952367135"/>
      </c:barChart>
      <c:catAx>
        <c:axId val="9523661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l-BE"/>
          </a:p>
        </c:txPr>
        <c:crossAx val="952367135"/>
        <c:crosses val="autoZero"/>
        <c:auto val="1"/>
        <c:lblAlgn val="ctr"/>
        <c:lblOffset val="100"/>
        <c:noMultiLvlLbl val="0"/>
      </c:catAx>
      <c:valAx>
        <c:axId val="95236713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l-BE"/>
          </a:p>
        </c:txPr>
        <c:crossAx val="95236617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l-B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nl-BE" sz="4400" dirty="0">
                <a:solidFill>
                  <a:srgbClr val="FFFF00"/>
                </a:solidFill>
              </a:rPr>
              <a:t>Voorkeurstemmen</a:t>
            </a:r>
          </a:p>
        </c:rich>
      </c:tx>
      <c:layout>
        <c:manualLayout>
          <c:xMode val="edge"/>
          <c:yMode val="edge"/>
          <c:x val="0.18517962598425197"/>
          <c:y val="0"/>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nl-BE"/>
        </a:p>
      </c:txPr>
    </c:title>
    <c:autoTitleDeleted val="0"/>
    <c:plotArea>
      <c:layout>
        <c:manualLayout>
          <c:layoutTarget val="inner"/>
          <c:xMode val="edge"/>
          <c:yMode val="edge"/>
          <c:x val="4.8085999015748032E-2"/>
          <c:y val="0.10771874337360092"/>
          <c:w val="0.93472650098425192"/>
          <c:h val="0.83014844794854525"/>
        </c:manualLayout>
      </c:layout>
      <c:barChart>
        <c:barDir val="col"/>
        <c:grouping val="clustered"/>
        <c:varyColors val="0"/>
        <c:ser>
          <c:idx val="0"/>
          <c:order val="0"/>
          <c:tx>
            <c:strRef>
              <c:f>Blad1!$B$1</c:f>
              <c:strCache>
                <c:ptCount val="1"/>
                <c:pt idx="0">
                  <c:v>Reeks 1</c:v>
                </c:pt>
              </c:strCache>
            </c:strRef>
          </c:tx>
          <c:spPr>
            <a:solidFill>
              <a:schemeClr val="accent1"/>
            </a:solidFill>
            <a:ln>
              <a:noFill/>
            </a:ln>
            <a:effectLst/>
          </c:spPr>
          <c:invertIfNegative val="0"/>
          <c:cat>
            <c:strRef>
              <c:f>Blad1!$A$2:$A$11</c:f>
              <c:strCache>
                <c:ptCount val="10"/>
                <c:pt idx="0">
                  <c:v>Luc</c:v>
                </c:pt>
                <c:pt idx="1">
                  <c:v>Peter</c:v>
                </c:pt>
                <c:pt idx="2">
                  <c:v>Patrick</c:v>
                </c:pt>
                <c:pt idx="3">
                  <c:v>Wim</c:v>
                </c:pt>
                <c:pt idx="4">
                  <c:v>Nico</c:v>
                </c:pt>
                <c:pt idx="5">
                  <c:v>Andre</c:v>
                </c:pt>
                <c:pt idx="6">
                  <c:v>Dirk</c:v>
                </c:pt>
                <c:pt idx="7">
                  <c:v>Paul</c:v>
                </c:pt>
                <c:pt idx="8">
                  <c:v>Danny</c:v>
                </c:pt>
                <c:pt idx="9">
                  <c:v>Franck</c:v>
                </c:pt>
              </c:strCache>
            </c:strRef>
          </c:cat>
          <c:val>
            <c:numRef>
              <c:f>Blad1!$B$2:$B$11</c:f>
              <c:numCache>
                <c:formatCode>General</c:formatCode>
                <c:ptCount val="10"/>
                <c:pt idx="0">
                  <c:v>16</c:v>
                </c:pt>
                <c:pt idx="1">
                  <c:v>16</c:v>
                </c:pt>
                <c:pt idx="2">
                  <c:v>10</c:v>
                </c:pt>
                <c:pt idx="3">
                  <c:v>9</c:v>
                </c:pt>
                <c:pt idx="4">
                  <c:v>7</c:v>
                </c:pt>
                <c:pt idx="5">
                  <c:v>5</c:v>
                </c:pt>
                <c:pt idx="6">
                  <c:v>4</c:v>
                </c:pt>
                <c:pt idx="7">
                  <c:v>1</c:v>
                </c:pt>
                <c:pt idx="8">
                  <c:v>1</c:v>
                </c:pt>
                <c:pt idx="9">
                  <c:v>1</c:v>
                </c:pt>
              </c:numCache>
            </c:numRef>
          </c:val>
          <c:extLst>
            <c:ext xmlns:c16="http://schemas.microsoft.com/office/drawing/2014/chart" uri="{C3380CC4-5D6E-409C-BE32-E72D297353CC}">
              <c16:uniqueId val="{00000000-5E3A-48B6-9A6D-6425718EBD7A}"/>
            </c:ext>
          </c:extLst>
        </c:ser>
        <c:ser>
          <c:idx val="1"/>
          <c:order val="1"/>
          <c:tx>
            <c:strRef>
              <c:f>Blad1!$C$1</c:f>
              <c:strCache>
                <c:ptCount val="1"/>
                <c:pt idx="0">
                  <c:v>Reeks 2</c:v>
                </c:pt>
              </c:strCache>
            </c:strRef>
          </c:tx>
          <c:spPr>
            <a:solidFill>
              <a:schemeClr val="accent2"/>
            </a:solidFill>
            <a:ln>
              <a:noFill/>
            </a:ln>
            <a:effectLst/>
          </c:spPr>
          <c:invertIfNegative val="0"/>
          <c:cat>
            <c:strRef>
              <c:f>Blad1!$A$2:$A$11</c:f>
              <c:strCache>
                <c:ptCount val="10"/>
                <c:pt idx="0">
                  <c:v>Luc</c:v>
                </c:pt>
                <c:pt idx="1">
                  <c:v>Peter</c:v>
                </c:pt>
                <c:pt idx="2">
                  <c:v>Patrick</c:v>
                </c:pt>
                <c:pt idx="3">
                  <c:v>Wim</c:v>
                </c:pt>
                <c:pt idx="4">
                  <c:v>Nico</c:v>
                </c:pt>
                <c:pt idx="5">
                  <c:v>Andre</c:v>
                </c:pt>
                <c:pt idx="6">
                  <c:v>Dirk</c:v>
                </c:pt>
                <c:pt idx="7">
                  <c:v>Paul</c:v>
                </c:pt>
                <c:pt idx="8">
                  <c:v>Danny</c:v>
                </c:pt>
                <c:pt idx="9">
                  <c:v>Franck</c:v>
                </c:pt>
              </c:strCache>
            </c:strRef>
          </c:cat>
          <c:val>
            <c:numRef>
              <c:f>Blad1!$C$2:$C$11</c:f>
              <c:numCache>
                <c:formatCode>General</c:formatCode>
                <c:ptCount val="10"/>
              </c:numCache>
            </c:numRef>
          </c:val>
          <c:extLst>
            <c:ext xmlns:c16="http://schemas.microsoft.com/office/drawing/2014/chart" uri="{C3380CC4-5D6E-409C-BE32-E72D297353CC}">
              <c16:uniqueId val="{00000001-5E3A-48B6-9A6D-6425718EBD7A}"/>
            </c:ext>
          </c:extLst>
        </c:ser>
        <c:ser>
          <c:idx val="2"/>
          <c:order val="2"/>
          <c:tx>
            <c:strRef>
              <c:f>Blad1!$D$1</c:f>
              <c:strCache>
                <c:ptCount val="1"/>
                <c:pt idx="0">
                  <c:v>Reeks 3</c:v>
                </c:pt>
              </c:strCache>
            </c:strRef>
          </c:tx>
          <c:spPr>
            <a:solidFill>
              <a:schemeClr val="accent3"/>
            </a:solidFill>
            <a:ln>
              <a:noFill/>
            </a:ln>
            <a:effectLst/>
          </c:spPr>
          <c:invertIfNegative val="0"/>
          <c:cat>
            <c:strRef>
              <c:f>Blad1!$A$2:$A$11</c:f>
              <c:strCache>
                <c:ptCount val="10"/>
                <c:pt idx="0">
                  <c:v>Luc</c:v>
                </c:pt>
                <c:pt idx="1">
                  <c:v>Peter</c:v>
                </c:pt>
                <c:pt idx="2">
                  <c:v>Patrick</c:v>
                </c:pt>
                <c:pt idx="3">
                  <c:v>Wim</c:v>
                </c:pt>
                <c:pt idx="4">
                  <c:v>Nico</c:v>
                </c:pt>
                <c:pt idx="5">
                  <c:v>Andre</c:v>
                </c:pt>
                <c:pt idx="6">
                  <c:v>Dirk</c:v>
                </c:pt>
                <c:pt idx="7">
                  <c:v>Paul</c:v>
                </c:pt>
                <c:pt idx="8">
                  <c:v>Danny</c:v>
                </c:pt>
                <c:pt idx="9">
                  <c:v>Franck</c:v>
                </c:pt>
              </c:strCache>
            </c:strRef>
          </c:cat>
          <c:val>
            <c:numRef>
              <c:f>Blad1!$D$2:$D$11</c:f>
              <c:numCache>
                <c:formatCode>General</c:formatCode>
                <c:ptCount val="10"/>
              </c:numCache>
            </c:numRef>
          </c:val>
          <c:extLst>
            <c:ext xmlns:c16="http://schemas.microsoft.com/office/drawing/2014/chart" uri="{C3380CC4-5D6E-409C-BE32-E72D297353CC}">
              <c16:uniqueId val="{00000002-5E3A-48B6-9A6D-6425718EBD7A}"/>
            </c:ext>
          </c:extLst>
        </c:ser>
        <c:dLbls>
          <c:showLegendKey val="0"/>
          <c:showVal val="0"/>
          <c:showCatName val="0"/>
          <c:showSerName val="0"/>
          <c:showPercent val="0"/>
          <c:showBubbleSize val="0"/>
        </c:dLbls>
        <c:gapWidth val="219"/>
        <c:overlap val="-27"/>
        <c:axId val="679493951"/>
        <c:axId val="679494431"/>
      </c:barChart>
      <c:catAx>
        <c:axId val="6794939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l-BE"/>
          </a:p>
        </c:txPr>
        <c:crossAx val="679494431"/>
        <c:crosses val="autoZero"/>
        <c:auto val="1"/>
        <c:lblAlgn val="ctr"/>
        <c:lblOffset val="100"/>
        <c:noMultiLvlLbl val="0"/>
      </c:catAx>
      <c:valAx>
        <c:axId val="67949443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l-BE"/>
          </a:p>
        </c:txPr>
        <c:crossAx val="6794939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l-B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white">
                    <a:lumMod val="65000"/>
                    <a:lumOff val="35000"/>
                  </a:prstClr>
                </a:solidFill>
                <a:latin typeface="+mn-lt"/>
                <a:ea typeface="+mn-ea"/>
                <a:cs typeface="+mn-cs"/>
              </a:defRPr>
            </a:pPr>
            <a:r>
              <a:rPr lang="nl-BE" sz="2800" b="0" i="0" dirty="0">
                <a:solidFill>
                  <a:srgbClr val="FFFF00"/>
                </a:solidFill>
                <a:effectLst/>
              </a:rPr>
              <a:t>Voor iedere training verwacht ik ...</a:t>
            </a:r>
          </a:p>
          <a:p>
            <a:pPr marL="0" marR="0" lvl="0" indent="0" algn="ctr" defTabSz="914400" rtl="0" eaLnBrk="1" fontAlgn="auto" latinLnBrk="0" hangingPunct="1">
              <a:lnSpc>
                <a:spcPct val="100000"/>
              </a:lnSpc>
              <a:spcBef>
                <a:spcPts val="0"/>
              </a:spcBef>
              <a:spcAft>
                <a:spcPts val="0"/>
              </a:spcAft>
              <a:buClrTx/>
              <a:buSzTx/>
              <a:buFontTx/>
              <a:buNone/>
              <a:tabLst/>
              <a:defRPr>
                <a:solidFill>
                  <a:prstClr val="white">
                    <a:lumMod val="65000"/>
                    <a:lumOff val="35000"/>
                  </a:prstClr>
                </a:solidFill>
              </a:defRPr>
            </a:pPr>
            <a:endParaRPr lang="nl-BE" dirty="0"/>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white">
                  <a:lumMod val="65000"/>
                  <a:lumOff val="35000"/>
                </a:prstClr>
              </a:solidFill>
              <a:latin typeface="+mn-lt"/>
              <a:ea typeface="+mn-ea"/>
              <a:cs typeface="+mn-cs"/>
            </a:defRPr>
          </a:pPr>
          <a:endParaRPr lang="nl-BE"/>
        </a:p>
      </c:txPr>
    </c:title>
    <c:autoTitleDeleted val="0"/>
    <c:plotArea>
      <c:layout/>
      <c:barChart>
        <c:barDir val="col"/>
        <c:grouping val="clustered"/>
        <c:varyColors val="0"/>
        <c:ser>
          <c:idx val="0"/>
          <c:order val="0"/>
          <c:tx>
            <c:strRef>
              <c:f>Blad1!$B$1</c:f>
              <c:strCache>
                <c:ptCount val="1"/>
                <c:pt idx="0">
                  <c:v>Reeks 1</c:v>
                </c:pt>
              </c:strCache>
            </c:strRef>
          </c:tx>
          <c:spPr>
            <a:solidFill>
              <a:schemeClr val="accent1"/>
            </a:solidFill>
            <a:ln>
              <a:noFill/>
            </a:ln>
            <a:effectLst/>
          </c:spPr>
          <c:invertIfNegative val="0"/>
          <c:cat>
            <c:strRef>
              <c:f>Blad1!$A$2:$A$5</c:f>
              <c:strCache>
                <c:ptCount val="4"/>
                <c:pt idx="0">
                  <c:v>mail met vraag</c:v>
                </c:pt>
                <c:pt idx="1">
                  <c:v>mail</c:v>
                </c:pt>
                <c:pt idx="2">
                  <c:v>wijziging</c:v>
                </c:pt>
                <c:pt idx="3">
                  <c:v>niet antwoorden</c:v>
                </c:pt>
              </c:strCache>
            </c:strRef>
          </c:cat>
          <c:val>
            <c:numRef>
              <c:f>Blad1!$B$2:$B$5</c:f>
              <c:numCache>
                <c:formatCode>General</c:formatCode>
                <c:ptCount val="4"/>
                <c:pt idx="0">
                  <c:v>9</c:v>
                </c:pt>
                <c:pt idx="1">
                  <c:v>4</c:v>
                </c:pt>
                <c:pt idx="2">
                  <c:v>8</c:v>
                </c:pt>
                <c:pt idx="3">
                  <c:v>1</c:v>
                </c:pt>
              </c:numCache>
            </c:numRef>
          </c:val>
          <c:extLst>
            <c:ext xmlns:c16="http://schemas.microsoft.com/office/drawing/2014/chart" uri="{C3380CC4-5D6E-409C-BE32-E72D297353CC}">
              <c16:uniqueId val="{00000000-C038-4A14-8FE5-354751277C73}"/>
            </c:ext>
          </c:extLst>
        </c:ser>
        <c:ser>
          <c:idx val="1"/>
          <c:order val="1"/>
          <c:tx>
            <c:strRef>
              <c:f>Blad1!$C$1</c:f>
              <c:strCache>
                <c:ptCount val="1"/>
                <c:pt idx="0">
                  <c:v>Kolom1</c:v>
                </c:pt>
              </c:strCache>
            </c:strRef>
          </c:tx>
          <c:spPr>
            <a:solidFill>
              <a:schemeClr val="accent2"/>
            </a:solidFill>
            <a:ln>
              <a:noFill/>
            </a:ln>
            <a:effectLst/>
          </c:spPr>
          <c:invertIfNegative val="0"/>
          <c:cat>
            <c:strRef>
              <c:f>Blad1!$A$2:$A$5</c:f>
              <c:strCache>
                <c:ptCount val="4"/>
                <c:pt idx="0">
                  <c:v>mail met vraag</c:v>
                </c:pt>
                <c:pt idx="1">
                  <c:v>mail</c:v>
                </c:pt>
                <c:pt idx="2">
                  <c:v>wijziging</c:v>
                </c:pt>
                <c:pt idx="3">
                  <c:v>niet antwoorden</c:v>
                </c:pt>
              </c:strCache>
            </c:strRef>
          </c:cat>
          <c:val>
            <c:numRef>
              <c:f>Blad1!$C$2:$C$5</c:f>
              <c:numCache>
                <c:formatCode>General</c:formatCode>
                <c:ptCount val="4"/>
              </c:numCache>
            </c:numRef>
          </c:val>
          <c:extLst>
            <c:ext xmlns:c16="http://schemas.microsoft.com/office/drawing/2014/chart" uri="{C3380CC4-5D6E-409C-BE32-E72D297353CC}">
              <c16:uniqueId val="{00000001-C038-4A14-8FE5-354751277C73}"/>
            </c:ext>
          </c:extLst>
        </c:ser>
        <c:ser>
          <c:idx val="2"/>
          <c:order val="2"/>
          <c:tx>
            <c:strRef>
              <c:f>Blad1!$D$1</c:f>
              <c:strCache>
                <c:ptCount val="1"/>
                <c:pt idx="0">
                  <c:v>Kolom2</c:v>
                </c:pt>
              </c:strCache>
            </c:strRef>
          </c:tx>
          <c:spPr>
            <a:solidFill>
              <a:schemeClr val="accent3"/>
            </a:solidFill>
            <a:ln>
              <a:noFill/>
            </a:ln>
            <a:effectLst/>
          </c:spPr>
          <c:invertIfNegative val="0"/>
          <c:cat>
            <c:strRef>
              <c:f>Blad1!$A$2:$A$5</c:f>
              <c:strCache>
                <c:ptCount val="4"/>
                <c:pt idx="0">
                  <c:v>mail met vraag</c:v>
                </c:pt>
                <c:pt idx="1">
                  <c:v>mail</c:v>
                </c:pt>
                <c:pt idx="2">
                  <c:v>wijziging</c:v>
                </c:pt>
                <c:pt idx="3">
                  <c:v>niet antwoorden</c:v>
                </c:pt>
              </c:strCache>
            </c:strRef>
          </c:cat>
          <c:val>
            <c:numRef>
              <c:f>Blad1!$D$2:$D$5</c:f>
              <c:numCache>
                <c:formatCode>General</c:formatCode>
                <c:ptCount val="4"/>
              </c:numCache>
            </c:numRef>
          </c:val>
          <c:extLst>
            <c:ext xmlns:c16="http://schemas.microsoft.com/office/drawing/2014/chart" uri="{C3380CC4-5D6E-409C-BE32-E72D297353CC}">
              <c16:uniqueId val="{00000002-C038-4A14-8FE5-354751277C73}"/>
            </c:ext>
          </c:extLst>
        </c:ser>
        <c:dLbls>
          <c:showLegendKey val="0"/>
          <c:showVal val="0"/>
          <c:showCatName val="0"/>
          <c:showSerName val="0"/>
          <c:showPercent val="0"/>
          <c:showBubbleSize val="0"/>
        </c:dLbls>
        <c:gapWidth val="219"/>
        <c:overlap val="-27"/>
        <c:axId val="1754300463"/>
        <c:axId val="1754300943"/>
      </c:barChart>
      <c:catAx>
        <c:axId val="17543004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l-BE"/>
          </a:p>
        </c:txPr>
        <c:crossAx val="1754300943"/>
        <c:crosses val="autoZero"/>
        <c:auto val="1"/>
        <c:lblAlgn val="ctr"/>
        <c:lblOffset val="100"/>
        <c:noMultiLvlLbl val="0"/>
      </c:catAx>
      <c:valAx>
        <c:axId val="175430094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l-BE"/>
          </a:p>
        </c:txPr>
        <c:crossAx val="175430046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l-B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nl-BE" dirty="0">
                <a:solidFill>
                  <a:srgbClr val="FFFF00"/>
                </a:solidFill>
              </a:rPr>
              <a:t>Spijzen van een kas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nl-BE"/>
        </a:p>
      </c:txPr>
    </c:title>
    <c:autoTitleDeleted val="0"/>
    <c:plotArea>
      <c:layout>
        <c:manualLayout>
          <c:layoutTarget val="inner"/>
          <c:xMode val="edge"/>
          <c:yMode val="edge"/>
          <c:x val="6.3100082446533617E-2"/>
          <c:y val="0.11474995172764928"/>
          <c:w val="0.93472650098425192"/>
          <c:h val="0.83014844794854525"/>
        </c:manualLayout>
      </c:layout>
      <c:barChart>
        <c:barDir val="col"/>
        <c:grouping val="clustered"/>
        <c:varyColors val="0"/>
        <c:ser>
          <c:idx val="0"/>
          <c:order val="0"/>
          <c:tx>
            <c:strRef>
              <c:f>Blad1!$B$1</c:f>
              <c:strCache>
                <c:ptCount val="1"/>
                <c:pt idx="0">
                  <c:v>Reeks 1</c:v>
                </c:pt>
              </c:strCache>
            </c:strRef>
          </c:tx>
          <c:spPr>
            <a:solidFill>
              <a:schemeClr val="accent1"/>
            </a:solidFill>
            <a:ln>
              <a:noFill/>
            </a:ln>
            <a:effectLst/>
          </c:spPr>
          <c:invertIfNegative val="0"/>
          <c:cat>
            <c:strRef>
              <c:f>Blad1!$A$2:$A$6</c:f>
              <c:strCache>
                <c:ptCount val="5"/>
                <c:pt idx="0">
                  <c:v>eetfestijn</c:v>
                </c:pt>
                <c:pt idx="1">
                  <c:v>verkoop koeken</c:v>
                </c:pt>
                <c:pt idx="2">
                  <c:v>lidgeld</c:v>
                </c:pt>
                <c:pt idx="3">
                  <c:v>andere</c:v>
                </c:pt>
                <c:pt idx="4">
                  <c:v>sponsor</c:v>
                </c:pt>
              </c:strCache>
            </c:strRef>
          </c:cat>
          <c:val>
            <c:numRef>
              <c:f>Blad1!$B$2:$B$6</c:f>
              <c:numCache>
                <c:formatCode>General</c:formatCode>
                <c:ptCount val="5"/>
                <c:pt idx="0">
                  <c:v>10</c:v>
                </c:pt>
                <c:pt idx="1">
                  <c:v>7</c:v>
                </c:pt>
                <c:pt idx="2">
                  <c:v>9</c:v>
                </c:pt>
                <c:pt idx="3">
                  <c:v>4</c:v>
                </c:pt>
                <c:pt idx="4">
                  <c:v>1</c:v>
                </c:pt>
              </c:numCache>
            </c:numRef>
          </c:val>
          <c:extLst>
            <c:ext xmlns:c16="http://schemas.microsoft.com/office/drawing/2014/chart" uri="{C3380CC4-5D6E-409C-BE32-E72D297353CC}">
              <c16:uniqueId val="{00000000-41C6-46E7-8BBF-735702C413E2}"/>
            </c:ext>
          </c:extLst>
        </c:ser>
        <c:ser>
          <c:idx val="1"/>
          <c:order val="1"/>
          <c:tx>
            <c:strRef>
              <c:f>Blad1!$C$1</c:f>
              <c:strCache>
                <c:ptCount val="1"/>
                <c:pt idx="0">
                  <c:v>Kolom1</c:v>
                </c:pt>
              </c:strCache>
            </c:strRef>
          </c:tx>
          <c:spPr>
            <a:solidFill>
              <a:schemeClr val="accent2"/>
            </a:solidFill>
            <a:ln>
              <a:noFill/>
            </a:ln>
            <a:effectLst/>
          </c:spPr>
          <c:invertIfNegative val="0"/>
          <c:cat>
            <c:strRef>
              <c:f>Blad1!$A$2:$A$6</c:f>
              <c:strCache>
                <c:ptCount val="5"/>
                <c:pt idx="0">
                  <c:v>eetfestijn</c:v>
                </c:pt>
                <c:pt idx="1">
                  <c:v>verkoop koeken</c:v>
                </c:pt>
                <c:pt idx="2">
                  <c:v>lidgeld</c:v>
                </c:pt>
                <c:pt idx="3">
                  <c:v>andere</c:v>
                </c:pt>
                <c:pt idx="4">
                  <c:v>sponsor</c:v>
                </c:pt>
              </c:strCache>
            </c:strRef>
          </c:cat>
          <c:val>
            <c:numRef>
              <c:f>Blad1!$C$2:$C$6</c:f>
              <c:numCache>
                <c:formatCode>General</c:formatCode>
                <c:ptCount val="5"/>
              </c:numCache>
            </c:numRef>
          </c:val>
          <c:extLst>
            <c:ext xmlns:c16="http://schemas.microsoft.com/office/drawing/2014/chart" uri="{C3380CC4-5D6E-409C-BE32-E72D297353CC}">
              <c16:uniqueId val="{00000001-41C6-46E7-8BBF-735702C413E2}"/>
            </c:ext>
          </c:extLst>
        </c:ser>
        <c:ser>
          <c:idx val="2"/>
          <c:order val="2"/>
          <c:tx>
            <c:strRef>
              <c:f>Blad1!$D$1</c:f>
              <c:strCache>
                <c:ptCount val="1"/>
                <c:pt idx="0">
                  <c:v>Kolom2</c:v>
                </c:pt>
              </c:strCache>
            </c:strRef>
          </c:tx>
          <c:spPr>
            <a:solidFill>
              <a:schemeClr val="accent3"/>
            </a:solidFill>
            <a:ln>
              <a:noFill/>
            </a:ln>
            <a:effectLst/>
          </c:spPr>
          <c:invertIfNegative val="0"/>
          <c:cat>
            <c:strRef>
              <c:f>Blad1!$A$2:$A$6</c:f>
              <c:strCache>
                <c:ptCount val="5"/>
                <c:pt idx="0">
                  <c:v>eetfestijn</c:v>
                </c:pt>
                <c:pt idx="1">
                  <c:v>verkoop koeken</c:v>
                </c:pt>
                <c:pt idx="2">
                  <c:v>lidgeld</c:v>
                </c:pt>
                <c:pt idx="3">
                  <c:v>andere</c:v>
                </c:pt>
                <c:pt idx="4">
                  <c:v>sponsor</c:v>
                </c:pt>
              </c:strCache>
            </c:strRef>
          </c:cat>
          <c:val>
            <c:numRef>
              <c:f>Blad1!$D$2:$D$6</c:f>
              <c:numCache>
                <c:formatCode>General</c:formatCode>
                <c:ptCount val="5"/>
              </c:numCache>
            </c:numRef>
          </c:val>
          <c:extLst>
            <c:ext xmlns:c16="http://schemas.microsoft.com/office/drawing/2014/chart" uri="{C3380CC4-5D6E-409C-BE32-E72D297353CC}">
              <c16:uniqueId val="{00000002-41C6-46E7-8BBF-735702C413E2}"/>
            </c:ext>
          </c:extLst>
        </c:ser>
        <c:dLbls>
          <c:showLegendKey val="0"/>
          <c:showVal val="0"/>
          <c:showCatName val="0"/>
          <c:showSerName val="0"/>
          <c:showPercent val="0"/>
          <c:showBubbleSize val="0"/>
        </c:dLbls>
        <c:gapWidth val="219"/>
        <c:overlap val="-27"/>
        <c:axId val="817528239"/>
        <c:axId val="817525839"/>
      </c:barChart>
      <c:catAx>
        <c:axId val="8175282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l-BE"/>
          </a:p>
        </c:txPr>
        <c:crossAx val="817525839"/>
        <c:crosses val="autoZero"/>
        <c:auto val="1"/>
        <c:lblAlgn val="ctr"/>
        <c:lblOffset val="100"/>
        <c:noMultiLvlLbl val="0"/>
      </c:catAx>
      <c:valAx>
        <c:axId val="81752583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l-BE"/>
          </a:p>
        </c:txPr>
        <c:crossAx val="81752823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l-B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F1F70C-6A41-4553-8A32-BA46CD009B15}" type="datetimeFigureOut">
              <a:rPr lang="nl-BE" smtClean="0"/>
              <a:t>21/05/2023</a:t>
            </a:fld>
            <a:endParaRPr lang="nl-BE"/>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55A029-FF3F-4965-A46F-166A921B13D5}" type="slidenum">
              <a:rPr lang="nl-BE" smtClean="0"/>
              <a:t>‹nr.›</a:t>
            </a:fld>
            <a:endParaRPr lang="nl-BE"/>
          </a:p>
        </p:txBody>
      </p:sp>
    </p:spTree>
    <p:extLst>
      <p:ext uri="{BB962C8B-B14F-4D97-AF65-F5344CB8AC3E}">
        <p14:creationId xmlns:p14="http://schemas.microsoft.com/office/powerpoint/2010/main" val="3324021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nl-NL"/>
              <a:t>Klik om stijl te bewerken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32F2103B-9DDE-42BB-874B-BEC40A3AF944}" type="datetimeFigureOut">
              <a:rPr lang="nl-BE" smtClean="0"/>
              <a:t>21/05/2023</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B493CCF-31B4-401B-8D94-0D0E9FF4AB88}" type="slidenum">
              <a:rPr lang="nl-BE" smtClean="0"/>
              <a:t>‹nr.›</a:t>
            </a:fld>
            <a:endParaRPr lang="nl-BE"/>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52840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Date Placeholder 2"/>
          <p:cNvSpPr>
            <a:spLocks noGrp="1"/>
          </p:cNvSpPr>
          <p:nvPr>
            <p:ph type="dt" sz="half" idx="10"/>
          </p:nvPr>
        </p:nvSpPr>
        <p:spPr/>
        <p:txBody>
          <a:bodyPr/>
          <a:lstStyle/>
          <a:p>
            <a:fld id="{32F2103B-9DDE-42BB-874B-BEC40A3AF944}" type="datetimeFigureOut">
              <a:rPr lang="nl-BE" smtClean="0"/>
              <a:t>21/05/2023</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DB493CCF-31B4-401B-8D94-0D0E9FF4AB88}" type="slidenum">
              <a:rPr lang="nl-BE" smtClean="0"/>
              <a:t>‹nr.›</a:t>
            </a:fld>
            <a:endParaRPr lang="nl-BE"/>
          </a:p>
        </p:txBody>
      </p:sp>
    </p:spTree>
    <p:extLst>
      <p:ext uri="{BB962C8B-B14F-4D97-AF65-F5344CB8AC3E}">
        <p14:creationId xmlns:p14="http://schemas.microsoft.com/office/powerpoint/2010/main" val="3979329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nl-NL"/>
              <a:t>Klik om stijl te bewerken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32F2103B-9DDE-42BB-874B-BEC40A3AF944}" type="datetimeFigureOut">
              <a:rPr lang="nl-BE" smtClean="0"/>
              <a:t>21/05/2023</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B493CCF-31B4-401B-8D94-0D0E9FF4AB88}" type="slidenum">
              <a:rPr lang="nl-BE" smtClean="0"/>
              <a:t>‹nr.›</a:t>
            </a:fld>
            <a:endParaRPr lang="nl-BE"/>
          </a:p>
        </p:txBody>
      </p:sp>
    </p:spTree>
    <p:extLst>
      <p:ext uri="{BB962C8B-B14F-4D97-AF65-F5344CB8AC3E}">
        <p14:creationId xmlns:p14="http://schemas.microsoft.com/office/powerpoint/2010/main" val="2765628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nl-NL"/>
              <a:t>Klik om stijl te bewerken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32F2103B-9DDE-42BB-874B-BEC40A3AF944}" type="datetimeFigureOut">
              <a:rPr lang="nl-BE" smtClean="0"/>
              <a:t>21/05/2023</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B493CCF-31B4-401B-8D94-0D0E9FF4AB88}" type="slidenum">
              <a:rPr lang="nl-BE" smtClean="0"/>
              <a:t>‹nr.›</a:t>
            </a:fld>
            <a:endParaRPr lang="nl-BE"/>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32725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nl-NL"/>
              <a:t>Klik om stijl te bewerken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32F2103B-9DDE-42BB-874B-BEC40A3AF944}" type="datetimeFigureOut">
              <a:rPr lang="nl-BE" smtClean="0"/>
              <a:t>21/05/2023</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B493CCF-31B4-401B-8D94-0D0E9FF4AB88}" type="slidenum">
              <a:rPr lang="nl-BE" smtClean="0"/>
              <a:t>‹nr.›</a:t>
            </a:fld>
            <a:endParaRPr lang="nl-BE"/>
          </a:p>
        </p:txBody>
      </p:sp>
    </p:spTree>
    <p:extLst>
      <p:ext uri="{BB962C8B-B14F-4D97-AF65-F5344CB8AC3E}">
        <p14:creationId xmlns:p14="http://schemas.microsoft.com/office/powerpoint/2010/main" val="5140909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nl-NL"/>
              <a:t>Klik om stijl te bewerken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nl-NL"/>
              <a:t>Klikken om de tekststijl van het model te bewerken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32F2103B-9DDE-42BB-874B-BEC40A3AF944}" type="datetimeFigureOut">
              <a:rPr lang="nl-BE" smtClean="0"/>
              <a:t>21/05/2023</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B493CCF-31B4-401B-8D94-0D0E9FF4AB88}" type="slidenum">
              <a:rPr lang="nl-BE" smtClean="0"/>
              <a:t>‹nr.›</a:t>
            </a:fld>
            <a:endParaRPr lang="nl-BE"/>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001595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nl-NL"/>
              <a:t>Klik om stijl te bewerken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nl-NL"/>
              <a:t>Klikken om de tekststijl van het model te bewerken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32F2103B-9DDE-42BB-874B-BEC40A3AF944}" type="datetimeFigureOut">
              <a:rPr lang="nl-BE" smtClean="0"/>
              <a:t>21/05/2023</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B493CCF-31B4-401B-8D94-0D0E9FF4AB88}" type="slidenum">
              <a:rPr lang="nl-BE" smtClean="0"/>
              <a:t>‹nr.›</a:t>
            </a:fld>
            <a:endParaRPr lang="nl-BE"/>
          </a:p>
        </p:txBody>
      </p:sp>
    </p:spTree>
    <p:extLst>
      <p:ext uri="{BB962C8B-B14F-4D97-AF65-F5344CB8AC3E}">
        <p14:creationId xmlns:p14="http://schemas.microsoft.com/office/powerpoint/2010/main" val="5620939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ncho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32F2103B-9DDE-42BB-874B-BEC40A3AF944}" type="datetimeFigureOut">
              <a:rPr lang="nl-BE" smtClean="0"/>
              <a:t>21/05/2023</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B493CCF-31B4-401B-8D94-0D0E9FF4AB88}" type="slidenum">
              <a:rPr lang="nl-BE" smtClean="0"/>
              <a:t>‹nr.›</a:t>
            </a:fld>
            <a:endParaRPr lang="nl-BE"/>
          </a:p>
        </p:txBody>
      </p:sp>
    </p:spTree>
    <p:extLst>
      <p:ext uri="{BB962C8B-B14F-4D97-AF65-F5344CB8AC3E}">
        <p14:creationId xmlns:p14="http://schemas.microsoft.com/office/powerpoint/2010/main" val="31720382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32F2103B-9DDE-42BB-874B-BEC40A3AF944}" type="datetimeFigureOut">
              <a:rPr lang="nl-BE" smtClean="0"/>
              <a:t>21/05/2023</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B493CCF-31B4-401B-8D94-0D0E9FF4AB88}" type="slidenum">
              <a:rPr lang="nl-BE" smtClean="0"/>
              <a:t>‹nr.›</a:t>
            </a:fld>
            <a:endParaRPr lang="nl-BE"/>
          </a:p>
        </p:txBody>
      </p:sp>
    </p:spTree>
    <p:extLst>
      <p:ext uri="{BB962C8B-B14F-4D97-AF65-F5344CB8AC3E}">
        <p14:creationId xmlns:p14="http://schemas.microsoft.com/office/powerpoint/2010/main" val="4177784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nchor="ct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32F2103B-9DDE-42BB-874B-BEC40A3AF944}" type="datetimeFigureOut">
              <a:rPr lang="nl-BE" smtClean="0"/>
              <a:t>21/05/2023</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B493CCF-31B4-401B-8D94-0D0E9FF4AB88}" type="slidenum">
              <a:rPr lang="nl-BE" smtClean="0"/>
              <a:t>‹nr.›</a:t>
            </a:fld>
            <a:endParaRPr lang="nl-BE"/>
          </a:p>
        </p:txBody>
      </p:sp>
    </p:spTree>
    <p:extLst>
      <p:ext uri="{BB962C8B-B14F-4D97-AF65-F5344CB8AC3E}">
        <p14:creationId xmlns:p14="http://schemas.microsoft.com/office/powerpoint/2010/main" val="1116017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nl-NL"/>
              <a:t>Klik om stijl te bewerken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32F2103B-9DDE-42BB-874B-BEC40A3AF944}" type="datetimeFigureOut">
              <a:rPr lang="nl-BE" smtClean="0"/>
              <a:t>21/05/2023</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B493CCF-31B4-401B-8D94-0D0E9FF4AB88}" type="slidenum">
              <a:rPr lang="nl-BE" smtClean="0"/>
              <a:t>‹nr.›</a:t>
            </a:fld>
            <a:endParaRPr lang="nl-BE"/>
          </a:p>
        </p:txBody>
      </p:sp>
    </p:spTree>
    <p:extLst>
      <p:ext uri="{BB962C8B-B14F-4D97-AF65-F5344CB8AC3E}">
        <p14:creationId xmlns:p14="http://schemas.microsoft.com/office/powerpoint/2010/main" val="3089656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32F2103B-9DDE-42BB-874B-BEC40A3AF944}" type="datetimeFigureOut">
              <a:rPr lang="nl-BE" smtClean="0"/>
              <a:t>21/05/2023</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B493CCF-31B4-401B-8D94-0D0E9FF4AB88}" type="slidenum">
              <a:rPr lang="nl-BE" smtClean="0"/>
              <a:t>‹nr.›</a:t>
            </a:fld>
            <a:endParaRPr lang="nl-BE"/>
          </a:p>
        </p:txBody>
      </p:sp>
    </p:spTree>
    <p:extLst>
      <p:ext uri="{BB962C8B-B14F-4D97-AF65-F5344CB8AC3E}">
        <p14:creationId xmlns:p14="http://schemas.microsoft.com/office/powerpoint/2010/main" val="2310414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32F2103B-9DDE-42BB-874B-BEC40A3AF944}" type="datetimeFigureOut">
              <a:rPr lang="nl-BE" smtClean="0"/>
              <a:t>21/05/2023</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DB493CCF-31B4-401B-8D94-0D0E9FF4AB88}" type="slidenum">
              <a:rPr lang="nl-BE" smtClean="0"/>
              <a:t>‹nr.›</a:t>
            </a:fld>
            <a:endParaRPr lang="nl-BE"/>
          </a:p>
        </p:txBody>
      </p:sp>
    </p:spTree>
    <p:extLst>
      <p:ext uri="{BB962C8B-B14F-4D97-AF65-F5344CB8AC3E}">
        <p14:creationId xmlns:p14="http://schemas.microsoft.com/office/powerpoint/2010/main" val="101654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32F2103B-9DDE-42BB-874B-BEC40A3AF944}" type="datetimeFigureOut">
              <a:rPr lang="nl-BE" smtClean="0"/>
              <a:t>21/05/2023</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DB493CCF-31B4-401B-8D94-0D0E9FF4AB88}" type="slidenum">
              <a:rPr lang="nl-BE" smtClean="0"/>
              <a:t>‹nr.›</a:t>
            </a:fld>
            <a:endParaRPr lang="nl-BE"/>
          </a:p>
        </p:txBody>
      </p:sp>
    </p:spTree>
    <p:extLst>
      <p:ext uri="{BB962C8B-B14F-4D97-AF65-F5344CB8AC3E}">
        <p14:creationId xmlns:p14="http://schemas.microsoft.com/office/powerpoint/2010/main" val="2781761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F2103B-9DDE-42BB-874B-BEC40A3AF944}" type="datetimeFigureOut">
              <a:rPr lang="nl-BE" smtClean="0"/>
              <a:t>21/05/2023</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DB493CCF-31B4-401B-8D94-0D0E9FF4AB88}" type="slidenum">
              <a:rPr lang="nl-BE" smtClean="0"/>
              <a:t>‹nr.›</a:t>
            </a:fld>
            <a:endParaRPr lang="nl-BE"/>
          </a:p>
        </p:txBody>
      </p:sp>
    </p:spTree>
    <p:extLst>
      <p:ext uri="{BB962C8B-B14F-4D97-AF65-F5344CB8AC3E}">
        <p14:creationId xmlns:p14="http://schemas.microsoft.com/office/powerpoint/2010/main" val="3023519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nl-NL"/>
              <a:t>Klik om stijl te bewerken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32F2103B-9DDE-42BB-874B-BEC40A3AF944}" type="datetimeFigureOut">
              <a:rPr lang="nl-BE" smtClean="0"/>
              <a:t>21/05/2023</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B493CCF-31B4-401B-8D94-0D0E9FF4AB88}" type="slidenum">
              <a:rPr lang="nl-BE" smtClean="0"/>
              <a:t>‹nr.›</a:t>
            </a:fld>
            <a:endParaRPr lang="nl-BE"/>
          </a:p>
        </p:txBody>
      </p:sp>
    </p:spTree>
    <p:extLst>
      <p:ext uri="{BB962C8B-B14F-4D97-AF65-F5344CB8AC3E}">
        <p14:creationId xmlns:p14="http://schemas.microsoft.com/office/powerpoint/2010/main" val="2165929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nl-NL"/>
              <a:t>Klik om stijl te bewerken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32F2103B-9DDE-42BB-874B-BEC40A3AF944}" type="datetimeFigureOut">
              <a:rPr lang="nl-BE" smtClean="0"/>
              <a:t>21/05/2023</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B493CCF-31B4-401B-8D94-0D0E9FF4AB88}" type="slidenum">
              <a:rPr lang="nl-BE" smtClean="0"/>
              <a:t>‹nr.›</a:t>
            </a:fld>
            <a:endParaRPr lang="nl-BE"/>
          </a:p>
        </p:txBody>
      </p:sp>
    </p:spTree>
    <p:extLst>
      <p:ext uri="{BB962C8B-B14F-4D97-AF65-F5344CB8AC3E}">
        <p14:creationId xmlns:p14="http://schemas.microsoft.com/office/powerpoint/2010/main" val="4015220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32F2103B-9DDE-42BB-874B-BEC40A3AF944}" type="datetimeFigureOut">
              <a:rPr lang="nl-BE" smtClean="0"/>
              <a:t>21/05/2023</a:t>
            </a:fld>
            <a:endParaRPr lang="nl-BE"/>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nl-BE"/>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B493CCF-31B4-401B-8D94-0D0E9FF4AB88}" type="slidenum">
              <a:rPr lang="nl-BE" smtClean="0"/>
              <a:t>‹nr.›</a:t>
            </a:fld>
            <a:endParaRPr lang="nl-BE"/>
          </a:p>
        </p:txBody>
      </p:sp>
    </p:spTree>
    <p:extLst>
      <p:ext uri="{BB962C8B-B14F-4D97-AF65-F5344CB8AC3E}">
        <p14:creationId xmlns:p14="http://schemas.microsoft.com/office/powerpoint/2010/main" val="245027583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41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631A8F-0423-1EDC-2354-2511DAF9D89C}"/>
              </a:ext>
            </a:extLst>
          </p:cNvPr>
          <p:cNvSpPr>
            <a:spLocks noGrp="1"/>
          </p:cNvSpPr>
          <p:nvPr>
            <p:ph type="ctrTitle"/>
          </p:nvPr>
        </p:nvSpPr>
        <p:spPr>
          <a:xfrm>
            <a:off x="111967" y="74646"/>
            <a:ext cx="9946433" cy="2939488"/>
          </a:xfrm>
        </p:spPr>
        <p:txBody>
          <a:bodyPr>
            <a:noAutofit/>
          </a:bodyPr>
          <a:lstStyle/>
          <a:p>
            <a:r>
              <a:rPr lang="nl-BE" sz="7200" dirty="0">
                <a:solidFill>
                  <a:srgbClr val="FFFF00"/>
                </a:solidFill>
              </a:rPr>
              <a:t>Wandelvoetbal         K.V.V.E.  MASSEMEN</a:t>
            </a:r>
          </a:p>
        </p:txBody>
      </p:sp>
      <p:sp>
        <p:nvSpPr>
          <p:cNvPr id="3" name="Ondertitel 2">
            <a:extLst>
              <a:ext uri="{FF2B5EF4-FFF2-40B4-BE49-F238E27FC236}">
                <a16:creationId xmlns:a16="http://schemas.microsoft.com/office/drawing/2014/main" id="{C7557F96-117F-41CA-B826-B4028FE21991}"/>
              </a:ext>
            </a:extLst>
          </p:cNvPr>
          <p:cNvSpPr>
            <a:spLocks noGrp="1"/>
          </p:cNvSpPr>
          <p:nvPr>
            <p:ph type="subTitle" idx="1"/>
          </p:nvPr>
        </p:nvSpPr>
        <p:spPr/>
        <p:txBody>
          <a:bodyPr>
            <a:normAutofit/>
          </a:bodyPr>
          <a:lstStyle/>
          <a:p>
            <a:r>
              <a:rPr lang="nl-BE" sz="3200" dirty="0"/>
              <a:t>Resultaten van de enquête</a:t>
            </a:r>
          </a:p>
        </p:txBody>
      </p:sp>
    </p:spTree>
    <p:extLst>
      <p:ext uri="{BB962C8B-B14F-4D97-AF65-F5344CB8AC3E}">
        <p14:creationId xmlns:p14="http://schemas.microsoft.com/office/powerpoint/2010/main" val="2800876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21610">
              <a:srgbClr val="58C4E2"/>
            </a:gs>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graphicFrame>
        <p:nvGraphicFramePr>
          <p:cNvPr id="4" name="Grafiek 3">
            <a:extLst>
              <a:ext uri="{FF2B5EF4-FFF2-40B4-BE49-F238E27FC236}">
                <a16:creationId xmlns:a16="http://schemas.microsoft.com/office/drawing/2014/main" id="{18588EC6-AE91-1162-204E-0E5DB23307BE}"/>
              </a:ext>
            </a:extLst>
          </p:cNvPr>
          <p:cNvGraphicFramePr/>
          <p:nvPr>
            <p:extLst>
              <p:ext uri="{D42A27DB-BD31-4B8C-83A1-F6EECF244321}">
                <p14:modId xmlns:p14="http://schemas.microsoft.com/office/powerpoint/2010/main" val="817423263"/>
              </p:ext>
            </p:extLst>
          </p:nvPr>
        </p:nvGraphicFramePr>
        <p:xfrm>
          <a:off x="550506" y="719666"/>
          <a:ext cx="3816221" cy="5418667"/>
        </p:xfrm>
        <a:graphic>
          <a:graphicData uri="http://schemas.openxmlformats.org/drawingml/2006/chart">
            <c:chart xmlns:c="http://schemas.openxmlformats.org/drawingml/2006/chart" xmlns:r="http://schemas.openxmlformats.org/officeDocument/2006/relationships" r:id="rId2"/>
          </a:graphicData>
        </a:graphic>
      </p:graphicFrame>
      <p:sp>
        <p:nvSpPr>
          <p:cNvPr id="5" name="Tekstvak 4">
            <a:extLst>
              <a:ext uri="{FF2B5EF4-FFF2-40B4-BE49-F238E27FC236}">
                <a16:creationId xmlns:a16="http://schemas.microsoft.com/office/drawing/2014/main" id="{3F947F39-3181-5E5F-CFE0-DE88A8CA2986}"/>
              </a:ext>
            </a:extLst>
          </p:cNvPr>
          <p:cNvSpPr txBox="1"/>
          <p:nvPr/>
        </p:nvSpPr>
        <p:spPr>
          <a:xfrm>
            <a:off x="5299788" y="718457"/>
            <a:ext cx="6223518" cy="5078313"/>
          </a:xfrm>
          <a:prstGeom prst="rect">
            <a:avLst/>
          </a:prstGeom>
          <a:noFill/>
        </p:spPr>
        <p:txBody>
          <a:bodyPr wrap="square" rtlCol="0">
            <a:spAutoFit/>
          </a:bodyPr>
          <a:lstStyle/>
          <a:p>
            <a:r>
              <a:rPr lang="nl-BE" dirty="0"/>
              <a:t>De grootste verdeeldheid zit hem bij de uitnodiging voor de training :</a:t>
            </a:r>
          </a:p>
          <a:p>
            <a:endParaRPr lang="nl-BE" dirty="0"/>
          </a:p>
          <a:p>
            <a:r>
              <a:rPr lang="nl-BE" dirty="0">
                <a:solidFill>
                  <a:srgbClr val="FF0000"/>
                </a:solidFill>
              </a:rPr>
              <a:t>Negen</a:t>
            </a:r>
            <a:r>
              <a:rPr lang="nl-BE" dirty="0"/>
              <a:t> personen vinden de huidige werkwijze prima (mail met vraag naar aanwezigheid).</a:t>
            </a:r>
          </a:p>
          <a:p>
            <a:endParaRPr lang="nl-BE" dirty="0"/>
          </a:p>
          <a:p>
            <a:r>
              <a:rPr lang="nl-BE" dirty="0"/>
              <a:t>Voor </a:t>
            </a:r>
            <a:r>
              <a:rPr lang="nl-BE" dirty="0">
                <a:solidFill>
                  <a:srgbClr val="FF0000"/>
                </a:solidFill>
              </a:rPr>
              <a:t>vier</a:t>
            </a:r>
            <a:r>
              <a:rPr lang="nl-BE" dirty="0"/>
              <a:t> personen volstaat een mail, maar vinden de vraag naar aanwezigheid overbodig.</a:t>
            </a:r>
          </a:p>
          <a:p>
            <a:endParaRPr lang="nl-BE" dirty="0"/>
          </a:p>
          <a:p>
            <a:r>
              <a:rPr lang="nl-BE" dirty="0">
                <a:solidFill>
                  <a:srgbClr val="FF0000"/>
                </a:solidFill>
              </a:rPr>
              <a:t>Acht</a:t>
            </a:r>
            <a:r>
              <a:rPr lang="nl-BE" dirty="0"/>
              <a:t> personen verwachten enkel een mail wanneer er iets wijzigt, maar gaan er van uit dat het sowieso training is om 16 uur.</a:t>
            </a:r>
          </a:p>
          <a:p>
            <a:endParaRPr lang="nl-BE" dirty="0"/>
          </a:p>
          <a:p>
            <a:r>
              <a:rPr lang="nl-BE" dirty="0"/>
              <a:t>Eéntje vindt alles te moeilijk.</a:t>
            </a:r>
          </a:p>
          <a:p>
            <a:endParaRPr lang="nl-BE" dirty="0"/>
          </a:p>
          <a:p>
            <a:r>
              <a:rPr lang="nl-BE" dirty="0"/>
              <a:t>Als de communicatie al eens stroef liep </a:t>
            </a:r>
          </a:p>
          <a:p>
            <a:r>
              <a:rPr lang="nl-BE" dirty="0"/>
              <a:t>was het vooral hier, niet abnormaal </a:t>
            </a:r>
          </a:p>
          <a:p>
            <a:r>
              <a:rPr lang="nl-BE" dirty="0"/>
              <a:t>gezien het verschil in verwachting.</a:t>
            </a:r>
          </a:p>
        </p:txBody>
      </p:sp>
    </p:spTree>
    <p:extLst>
      <p:ext uri="{BB962C8B-B14F-4D97-AF65-F5344CB8AC3E}">
        <p14:creationId xmlns:p14="http://schemas.microsoft.com/office/powerpoint/2010/main" val="4167241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2D0C781F-1165-3ACB-CFD8-FA2D355B36EB}"/>
              </a:ext>
            </a:extLst>
          </p:cNvPr>
          <p:cNvSpPr txBox="1"/>
          <p:nvPr/>
        </p:nvSpPr>
        <p:spPr>
          <a:xfrm>
            <a:off x="205275" y="270588"/>
            <a:ext cx="9841914" cy="5693866"/>
          </a:xfrm>
          <a:prstGeom prst="rect">
            <a:avLst/>
          </a:prstGeom>
          <a:noFill/>
        </p:spPr>
        <p:txBody>
          <a:bodyPr wrap="square" rtlCol="0">
            <a:spAutoFit/>
          </a:bodyPr>
          <a:lstStyle/>
          <a:p>
            <a:r>
              <a:rPr lang="nl-BE" sz="4000" dirty="0">
                <a:solidFill>
                  <a:srgbClr val="FFFF00"/>
                </a:solidFill>
              </a:rPr>
              <a:t>Tornooien</a:t>
            </a:r>
          </a:p>
          <a:p>
            <a:endParaRPr lang="nl-BE" dirty="0"/>
          </a:p>
          <a:p>
            <a:r>
              <a:rPr lang="nl-BE" dirty="0"/>
              <a:t>Voor 20 personen is winnen nog altijd heel belangrijk. Voor slechts 2 is de leute alleen voldoende. </a:t>
            </a:r>
          </a:p>
          <a:p>
            <a:endParaRPr lang="nl-BE" dirty="0"/>
          </a:p>
          <a:p>
            <a:r>
              <a:rPr lang="nl-BE" dirty="0"/>
              <a:t>Wanneer we met 2 ploegen naar eenzelfde tornooi kunnen gaan ligt de keuze dan weer heel dicht bij elkaar. 12 stemmen voor een sterk en een minder sterk team, 10 stemmen voor twee gelijkwaardige teams. </a:t>
            </a:r>
          </a:p>
          <a:p>
            <a:endParaRPr lang="nl-BE" dirty="0"/>
          </a:p>
          <a:p>
            <a:r>
              <a:rPr lang="nl-BE" dirty="0"/>
              <a:t>De meerderheid gaat sowieso graag mee. Anderzijds gaan 4 personen niet graag mee als winnen geen topprioriteit is. En ook het tegenovergestelde … 4 personen gaan niet graag mee als winnen wel een topprioriteit is.</a:t>
            </a:r>
          </a:p>
          <a:p>
            <a:endParaRPr lang="nl-BE" dirty="0"/>
          </a:p>
          <a:p>
            <a:r>
              <a:rPr lang="nl-BE" dirty="0"/>
              <a:t>Een grote meerderheid kan zowel in de week als het weekend.</a:t>
            </a:r>
          </a:p>
          <a:p>
            <a:endParaRPr lang="nl-BE" dirty="0"/>
          </a:p>
          <a:p>
            <a:r>
              <a:rPr lang="nl-BE" dirty="0"/>
              <a:t>Bij meerdaagse tornooien is het ook evenredig verdeeld : 10 om te winnen, 9 voor de leute. Drie personen vinden dit niks voor hen.</a:t>
            </a:r>
          </a:p>
          <a:p>
            <a:endParaRPr lang="nl-BE" dirty="0"/>
          </a:p>
          <a:p>
            <a:endParaRPr lang="nl-BE" dirty="0"/>
          </a:p>
        </p:txBody>
      </p:sp>
    </p:spTree>
    <p:extLst>
      <p:ext uri="{BB962C8B-B14F-4D97-AF65-F5344CB8AC3E}">
        <p14:creationId xmlns:p14="http://schemas.microsoft.com/office/powerpoint/2010/main" val="3856496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2D0C781F-1165-3ACB-CFD8-FA2D355B36EB}"/>
              </a:ext>
            </a:extLst>
          </p:cNvPr>
          <p:cNvSpPr txBox="1"/>
          <p:nvPr/>
        </p:nvSpPr>
        <p:spPr>
          <a:xfrm>
            <a:off x="205275" y="270588"/>
            <a:ext cx="9841914" cy="5416868"/>
          </a:xfrm>
          <a:prstGeom prst="rect">
            <a:avLst/>
          </a:prstGeom>
          <a:noFill/>
        </p:spPr>
        <p:txBody>
          <a:bodyPr wrap="square" rtlCol="0">
            <a:spAutoFit/>
          </a:bodyPr>
          <a:lstStyle/>
          <a:p>
            <a:r>
              <a:rPr lang="nl-BE" sz="4000" dirty="0">
                <a:solidFill>
                  <a:srgbClr val="FFFF00"/>
                </a:solidFill>
              </a:rPr>
              <a:t>Eigen tornooi</a:t>
            </a:r>
          </a:p>
          <a:p>
            <a:endParaRPr lang="nl-BE" dirty="0"/>
          </a:p>
          <a:p>
            <a:r>
              <a:rPr lang="nl-BE" dirty="0"/>
              <a:t>Voor 9 personen is ons outdoor tornooi voldoende. Maar voor de 13 anderen mag er gerust nog een indoor tornooi bij in de maand november wanneer het rustiger is.</a:t>
            </a:r>
          </a:p>
          <a:p>
            <a:endParaRPr lang="nl-BE" dirty="0"/>
          </a:p>
          <a:p>
            <a:r>
              <a:rPr lang="nl-BE" dirty="0"/>
              <a:t>Iedereen vindt dat we zelf moeten deelnemen aan ons tornooi, zolang we personeel genoeg hebben voor een vlotte organisatie.</a:t>
            </a:r>
          </a:p>
          <a:p>
            <a:endParaRPr lang="nl-BE" dirty="0"/>
          </a:p>
          <a:p>
            <a:r>
              <a:rPr lang="nl-BE" dirty="0"/>
              <a:t>Wat de taakverdeling betreft zijn we er zo goed als uit. </a:t>
            </a:r>
            <a:r>
              <a:rPr lang="nl-BE" dirty="0">
                <a:sym typeface="Wingdings" panose="05000000000000000000" pitchFamily="2" charset="2"/>
              </a:rPr>
              <a:t></a:t>
            </a:r>
          </a:p>
          <a:p>
            <a:r>
              <a:rPr lang="nl-BE" dirty="0">
                <a:sym typeface="Wingdings" panose="05000000000000000000" pitchFamily="2" charset="2"/>
              </a:rPr>
              <a:t>9 kiezen om te spelen, 6 ballenrapers, 2 scheidsrechters, 4 administratieve krachten en 4 ‘andere’.  Wie kan tellen merkt dat dit er meer zijn dan 22. </a:t>
            </a:r>
          </a:p>
          <a:p>
            <a:endParaRPr lang="nl-BE" dirty="0">
              <a:sym typeface="Wingdings" panose="05000000000000000000" pitchFamily="2" charset="2"/>
            </a:endParaRPr>
          </a:p>
          <a:p>
            <a:r>
              <a:rPr lang="nl-BE" dirty="0">
                <a:sym typeface="Wingdings" panose="05000000000000000000" pitchFamily="2" charset="2"/>
              </a:rPr>
              <a:t>13 personen zien het volledig verlopen volgens de regels van Voetbal Vlaanderen.</a:t>
            </a:r>
          </a:p>
          <a:p>
            <a:r>
              <a:rPr lang="nl-BE" dirty="0">
                <a:sym typeface="Wingdings" panose="05000000000000000000" pitchFamily="2" charset="2"/>
              </a:rPr>
              <a:t>9 personen vinden dit het geschikte moment om nieuwe zaken uit te proberen, zoals de strafschop, het gedoe met de gele en rode kaarten, de grootte van de bal, …</a:t>
            </a:r>
            <a:endParaRPr lang="nl-BE" dirty="0"/>
          </a:p>
          <a:p>
            <a:endParaRPr lang="nl-BE" dirty="0"/>
          </a:p>
          <a:p>
            <a:endParaRPr lang="nl-BE" dirty="0"/>
          </a:p>
          <a:p>
            <a:endParaRPr lang="nl-BE" dirty="0"/>
          </a:p>
        </p:txBody>
      </p:sp>
    </p:spTree>
    <p:extLst>
      <p:ext uri="{BB962C8B-B14F-4D97-AF65-F5344CB8AC3E}">
        <p14:creationId xmlns:p14="http://schemas.microsoft.com/office/powerpoint/2010/main" val="3207113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1C174BA0-725D-62CD-C1EA-C7334052D28C}"/>
              </a:ext>
            </a:extLst>
          </p:cNvPr>
          <p:cNvSpPr txBox="1"/>
          <p:nvPr/>
        </p:nvSpPr>
        <p:spPr>
          <a:xfrm>
            <a:off x="270588" y="457201"/>
            <a:ext cx="10926147" cy="4093428"/>
          </a:xfrm>
          <a:prstGeom prst="rect">
            <a:avLst/>
          </a:prstGeom>
          <a:noFill/>
        </p:spPr>
        <p:txBody>
          <a:bodyPr wrap="square" rtlCol="0">
            <a:spAutoFit/>
          </a:bodyPr>
          <a:lstStyle/>
          <a:p>
            <a:pPr algn="l" fontAlgn="base"/>
            <a:r>
              <a:rPr lang="nl-BE" sz="4800" b="0" i="0" dirty="0">
                <a:solidFill>
                  <a:srgbClr val="FFFF00"/>
                </a:solidFill>
                <a:effectLst/>
                <a:latin typeface="Inter Medium"/>
              </a:rPr>
              <a:t>Tussendoor eens een wedstrijdje tegen een ander team i.p.v. de training ....</a:t>
            </a:r>
          </a:p>
          <a:p>
            <a:endParaRPr lang="nl-BE" sz="4000" dirty="0">
              <a:solidFill>
                <a:srgbClr val="FFFF00"/>
              </a:solidFill>
            </a:endParaRPr>
          </a:p>
          <a:p>
            <a:endParaRPr lang="nl-BE" sz="4000" dirty="0">
              <a:solidFill>
                <a:srgbClr val="FFFF00"/>
              </a:solidFill>
            </a:endParaRPr>
          </a:p>
          <a:p>
            <a:r>
              <a:rPr lang="nl-BE" sz="2800" dirty="0"/>
              <a:t>vinden 18 personen leuk en 4 niet echt nodig.</a:t>
            </a:r>
          </a:p>
          <a:p>
            <a:endParaRPr lang="nl-BE" sz="2800" dirty="0"/>
          </a:p>
          <a:p>
            <a:endParaRPr lang="nl-BE" sz="2800" dirty="0"/>
          </a:p>
        </p:txBody>
      </p:sp>
    </p:spTree>
    <p:extLst>
      <p:ext uri="{BB962C8B-B14F-4D97-AF65-F5344CB8AC3E}">
        <p14:creationId xmlns:p14="http://schemas.microsoft.com/office/powerpoint/2010/main" val="1784610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1C174BA0-725D-62CD-C1EA-C7334052D28C}"/>
              </a:ext>
            </a:extLst>
          </p:cNvPr>
          <p:cNvSpPr txBox="1"/>
          <p:nvPr/>
        </p:nvSpPr>
        <p:spPr>
          <a:xfrm>
            <a:off x="270588" y="457201"/>
            <a:ext cx="10926147" cy="2739211"/>
          </a:xfrm>
          <a:prstGeom prst="rect">
            <a:avLst/>
          </a:prstGeom>
          <a:noFill/>
        </p:spPr>
        <p:txBody>
          <a:bodyPr wrap="square" rtlCol="0">
            <a:spAutoFit/>
          </a:bodyPr>
          <a:lstStyle/>
          <a:p>
            <a:pPr algn="l" fontAlgn="base"/>
            <a:r>
              <a:rPr lang="nl-BE" sz="3200" b="0" i="0" dirty="0">
                <a:solidFill>
                  <a:srgbClr val="FFFF00"/>
                </a:solidFill>
                <a:effectLst/>
                <a:latin typeface="Inter Medium"/>
              </a:rPr>
              <a:t>Het hebben van een 'kas' met wat geld lijkt me ...</a:t>
            </a:r>
          </a:p>
          <a:p>
            <a:r>
              <a:rPr lang="nl-BE" sz="2400" dirty="0"/>
              <a:t>nuttig voor 17 personen en overbodig voor 5.</a:t>
            </a:r>
          </a:p>
          <a:p>
            <a:endParaRPr lang="nl-BE" sz="2800" dirty="0"/>
          </a:p>
          <a:p>
            <a:endParaRPr lang="nl-BE" sz="2800" dirty="0"/>
          </a:p>
          <a:p>
            <a:endParaRPr lang="nl-BE" sz="2800" dirty="0"/>
          </a:p>
          <a:p>
            <a:endParaRPr lang="nl-BE" sz="2800" dirty="0"/>
          </a:p>
        </p:txBody>
      </p:sp>
      <p:graphicFrame>
        <p:nvGraphicFramePr>
          <p:cNvPr id="5" name="Grafiek 4">
            <a:extLst>
              <a:ext uri="{FF2B5EF4-FFF2-40B4-BE49-F238E27FC236}">
                <a16:creationId xmlns:a16="http://schemas.microsoft.com/office/drawing/2014/main" id="{DF96A7D2-3ACF-8EDC-D852-9B351E9C39C1}"/>
              </a:ext>
            </a:extLst>
          </p:cNvPr>
          <p:cNvGraphicFramePr/>
          <p:nvPr>
            <p:extLst>
              <p:ext uri="{D42A27DB-BD31-4B8C-83A1-F6EECF244321}">
                <p14:modId xmlns:p14="http://schemas.microsoft.com/office/powerpoint/2010/main" val="1925271680"/>
              </p:ext>
            </p:extLst>
          </p:nvPr>
        </p:nvGraphicFramePr>
        <p:xfrm>
          <a:off x="270588" y="2062065"/>
          <a:ext cx="5122506" cy="424542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43266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1C174BA0-725D-62CD-C1EA-C7334052D28C}"/>
              </a:ext>
            </a:extLst>
          </p:cNvPr>
          <p:cNvSpPr txBox="1"/>
          <p:nvPr/>
        </p:nvSpPr>
        <p:spPr>
          <a:xfrm>
            <a:off x="270588" y="457201"/>
            <a:ext cx="10926147" cy="4647426"/>
          </a:xfrm>
          <a:prstGeom prst="rect">
            <a:avLst/>
          </a:prstGeom>
          <a:noFill/>
        </p:spPr>
        <p:txBody>
          <a:bodyPr wrap="square" rtlCol="0">
            <a:spAutoFit/>
          </a:bodyPr>
          <a:lstStyle/>
          <a:p>
            <a:pPr algn="l" fontAlgn="base"/>
            <a:r>
              <a:rPr lang="nl-BE" sz="4800" b="0" i="0" dirty="0">
                <a:solidFill>
                  <a:srgbClr val="FFFF00"/>
                </a:solidFill>
                <a:effectLst/>
                <a:latin typeface="Inter Medium"/>
              </a:rPr>
              <a:t>Uitbreiding van onze uitrusting ...</a:t>
            </a:r>
          </a:p>
          <a:p>
            <a:endParaRPr lang="nl-BE" sz="4000" dirty="0">
              <a:solidFill>
                <a:srgbClr val="FFFF00"/>
              </a:solidFill>
            </a:endParaRPr>
          </a:p>
          <a:p>
            <a:endParaRPr lang="nl-BE" sz="4000" dirty="0">
              <a:solidFill>
                <a:srgbClr val="FFFF00"/>
              </a:solidFill>
            </a:endParaRPr>
          </a:p>
          <a:p>
            <a:r>
              <a:rPr lang="nl-BE" sz="2800" dirty="0"/>
              <a:t>een regenjas en wintervest lijken geen overbodige luxe wanneer het weer tegenzit zoals de voorbije maanden.</a:t>
            </a:r>
          </a:p>
          <a:p>
            <a:endParaRPr lang="nl-BE" sz="2800" dirty="0"/>
          </a:p>
          <a:p>
            <a:r>
              <a:rPr lang="nl-BE" sz="2800" dirty="0"/>
              <a:t>ook een verbandkist is gewenst.</a:t>
            </a:r>
          </a:p>
          <a:p>
            <a:endParaRPr lang="nl-BE" sz="2800" dirty="0"/>
          </a:p>
          <a:p>
            <a:endParaRPr lang="nl-BE" sz="2800" dirty="0"/>
          </a:p>
        </p:txBody>
      </p:sp>
    </p:spTree>
    <p:extLst>
      <p:ext uri="{BB962C8B-B14F-4D97-AF65-F5344CB8AC3E}">
        <p14:creationId xmlns:p14="http://schemas.microsoft.com/office/powerpoint/2010/main" val="3916252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1C174BA0-725D-62CD-C1EA-C7334052D28C}"/>
              </a:ext>
            </a:extLst>
          </p:cNvPr>
          <p:cNvSpPr txBox="1"/>
          <p:nvPr/>
        </p:nvSpPr>
        <p:spPr>
          <a:xfrm>
            <a:off x="270588" y="457201"/>
            <a:ext cx="10926147" cy="8771632"/>
          </a:xfrm>
          <a:prstGeom prst="rect">
            <a:avLst/>
          </a:prstGeom>
          <a:noFill/>
        </p:spPr>
        <p:txBody>
          <a:bodyPr wrap="square" rtlCol="0">
            <a:spAutoFit/>
          </a:bodyPr>
          <a:lstStyle/>
          <a:p>
            <a:pPr algn="l" fontAlgn="base"/>
            <a:r>
              <a:rPr lang="nl-BE" sz="4800" b="0" i="0" dirty="0">
                <a:solidFill>
                  <a:srgbClr val="FFFF00"/>
                </a:solidFill>
                <a:effectLst/>
                <a:latin typeface="Inter Medium"/>
              </a:rPr>
              <a:t>Voor mijn werk ...</a:t>
            </a:r>
          </a:p>
          <a:p>
            <a:endParaRPr lang="nl-BE" sz="4000" dirty="0">
              <a:solidFill>
                <a:srgbClr val="FFFF00"/>
              </a:solidFill>
            </a:endParaRPr>
          </a:p>
          <a:p>
            <a:r>
              <a:rPr lang="nl-BE" sz="2800" dirty="0"/>
              <a:t>word ik beloond met 8 cola zero’s en 2 keer 15 Euro (waarvan 1 keer van mezelf).</a:t>
            </a:r>
          </a:p>
          <a:p>
            <a:endParaRPr lang="nl-BE" sz="2800" dirty="0"/>
          </a:p>
          <a:p>
            <a:r>
              <a:rPr lang="nl-BE" sz="2800" dirty="0"/>
              <a:t>ziet ge allemaal uw vrouw veel te graag en wilt ge die niet delen.</a:t>
            </a:r>
          </a:p>
          <a:p>
            <a:endParaRPr lang="nl-BE" sz="2800" dirty="0"/>
          </a:p>
          <a:p>
            <a:r>
              <a:rPr lang="nl-BE" sz="2800" dirty="0"/>
              <a:t>kan ik vier keer mijne zak opblazen en moet ik meer dan </a:t>
            </a:r>
          </a:p>
          <a:p>
            <a:r>
              <a:rPr lang="nl-BE" sz="2800" dirty="0"/>
              <a:t>eens zeep oprapen in de douche.</a:t>
            </a:r>
          </a:p>
          <a:p>
            <a:endParaRPr lang="nl-BE" sz="2800" dirty="0"/>
          </a:p>
          <a:p>
            <a:r>
              <a:rPr lang="nl-BE" sz="2800" dirty="0"/>
              <a:t>Ge zijt bedankt, gierigaards ! </a:t>
            </a:r>
            <a:r>
              <a:rPr lang="nl-BE" sz="2800" dirty="0">
                <a:sym typeface="Wingdings" panose="05000000000000000000" pitchFamily="2" charset="2"/>
              </a:rPr>
              <a:t></a:t>
            </a:r>
            <a:endParaRPr lang="nl-BE" sz="2800" dirty="0"/>
          </a:p>
          <a:p>
            <a:endParaRPr lang="nl-BE" sz="2800" dirty="0"/>
          </a:p>
          <a:p>
            <a:endParaRPr lang="nl-BE" sz="2800" dirty="0"/>
          </a:p>
          <a:p>
            <a:endParaRPr lang="nl-BE" sz="2800" dirty="0"/>
          </a:p>
          <a:p>
            <a:endParaRPr lang="nl-BE" sz="2800" dirty="0"/>
          </a:p>
          <a:p>
            <a:endParaRPr lang="nl-BE" sz="2800" dirty="0"/>
          </a:p>
          <a:p>
            <a:endParaRPr lang="nl-BE" sz="2800" dirty="0"/>
          </a:p>
          <a:p>
            <a:endParaRPr lang="nl-BE" sz="2800" dirty="0"/>
          </a:p>
        </p:txBody>
      </p:sp>
    </p:spTree>
    <p:extLst>
      <p:ext uri="{BB962C8B-B14F-4D97-AF65-F5344CB8AC3E}">
        <p14:creationId xmlns:p14="http://schemas.microsoft.com/office/powerpoint/2010/main" val="25599637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1C174BA0-725D-62CD-C1EA-C7334052D28C}"/>
              </a:ext>
            </a:extLst>
          </p:cNvPr>
          <p:cNvSpPr txBox="1"/>
          <p:nvPr/>
        </p:nvSpPr>
        <p:spPr>
          <a:xfrm>
            <a:off x="298579" y="177282"/>
            <a:ext cx="10926147" cy="6186309"/>
          </a:xfrm>
          <a:prstGeom prst="rect">
            <a:avLst/>
          </a:prstGeom>
          <a:noFill/>
        </p:spPr>
        <p:txBody>
          <a:bodyPr wrap="square" rtlCol="0">
            <a:spAutoFit/>
          </a:bodyPr>
          <a:lstStyle/>
          <a:p>
            <a:pPr algn="l" fontAlgn="base"/>
            <a:r>
              <a:rPr lang="nl-BE" sz="4800" b="0" i="0" dirty="0">
                <a:solidFill>
                  <a:srgbClr val="FFFF00"/>
                </a:solidFill>
                <a:effectLst/>
                <a:latin typeface="Inter Medium"/>
              </a:rPr>
              <a:t>Feestjes ...</a:t>
            </a:r>
          </a:p>
          <a:p>
            <a:endParaRPr lang="nl-BE" sz="4000" dirty="0">
              <a:solidFill>
                <a:srgbClr val="FFFF00"/>
              </a:solidFill>
            </a:endParaRPr>
          </a:p>
          <a:p>
            <a:r>
              <a:rPr lang="nl-BE" sz="2800" dirty="0"/>
              <a:t>zowel de nieuwjaarsreceptie als het einde-seizoens-etentje worden ‘gesmaakt’.</a:t>
            </a:r>
          </a:p>
          <a:p>
            <a:endParaRPr lang="nl-BE" sz="2800" dirty="0"/>
          </a:p>
          <a:p>
            <a:r>
              <a:rPr lang="nl-BE" sz="2800" dirty="0"/>
              <a:t>af en toe eens blijven hangen ook.</a:t>
            </a:r>
          </a:p>
          <a:p>
            <a:endParaRPr lang="nl-BE" sz="2800" dirty="0"/>
          </a:p>
          <a:p>
            <a:endParaRPr lang="nl-BE" sz="2800" dirty="0"/>
          </a:p>
          <a:p>
            <a:endParaRPr lang="nl-BE" sz="2800" dirty="0"/>
          </a:p>
          <a:p>
            <a:endParaRPr lang="nl-BE" sz="2800" dirty="0"/>
          </a:p>
          <a:p>
            <a:endParaRPr lang="nl-BE" sz="2800" dirty="0"/>
          </a:p>
          <a:p>
            <a:endParaRPr lang="nl-BE" sz="2800" dirty="0"/>
          </a:p>
          <a:p>
            <a:endParaRPr lang="nl-BE" sz="2800" dirty="0"/>
          </a:p>
        </p:txBody>
      </p:sp>
    </p:spTree>
    <p:extLst>
      <p:ext uri="{BB962C8B-B14F-4D97-AF65-F5344CB8AC3E}">
        <p14:creationId xmlns:p14="http://schemas.microsoft.com/office/powerpoint/2010/main" val="3355668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3AD19D2E-34DC-12E3-42B0-251FEC159F89}"/>
              </a:ext>
            </a:extLst>
          </p:cNvPr>
          <p:cNvSpPr txBox="1"/>
          <p:nvPr/>
        </p:nvSpPr>
        <p:spPr>
          <a:xfrm>
            <a:off x="494522" y="541176"/>
            <a:ext cx="9890449" cy="3816429"/>
          </a:xfrm>
          <a:prstGeom prst="rect">
            <a:avLst/>
          </a:prstGeom>
          <a:noFill/>
        </p:spPr>
        <p:txBody>
          <a:bodyPr wrap="square" rtlCol="0">
            <a:spAutoFit/>
          </a:bodyPr>
          <a:lstStyle/>
          <a:p>
            <a:r>
              <a:rPr lang="nl-BE" sz="2800" dirty="0">
                <a:solidFill>
                  <a:srgbClr val="FFFF00"/>
                </a:solidFill>
              </a:rPr>
              <a:t>Er werd aan 28 personen gevraagd om de enquête in te vullen.</a:t>
            </a:r>
          </a:p>
          <a:p>
            <a:endParaRPr lang="nl-BE" sz="2800" dirty="0">
              <a:solidFill>
                <a:srgbClr val="FFFF00"/>
              </a:solidFill>
            </a:endParaRPr>
          </a:p>
          <a:p>
            <a:r>
              <a:rPr lang="nl-BE" sz="2800" dirty="0">
                <a:solidFill>
                  <a:srgbClr val="FFFF00"/>
                </a:solidFill>
              </a:rPr>
              <a:t>Nog geen week later hebben 22 onder hen reeds geantwoord.</a:t>
            </a:r>
          </a:p>
          <a:p>
            <a:endParaRPr lang="nl-BE" sz="2800" dirty="0">
              <a:solidFill>
                <a:srgbClr val="FFFF00"/>
              </a:solidFill>
            </a:endParaRPr>
          </a:p>
          <a:p>
            <a:r>
              <a:rPr lang="nl-BE" sz="2800" dirty="0">
                <a:solidFill>
                  <a:srgbClr val="FFFF00"/>
                </a:solidFill>
              </a:rPr>
              <a:t>21 deden dat niet anoniem. De 22</a:t>
            </a:r>
            <a:r>
              <a:rPr lang="nl-BE" sz="2800" baseline="30000" dirty="0">
                <a:solidFill>
                  <a:srgbClr val="FFFF00"/>
                </a:solidFill>
              </a:rPr>
              <a:t>ste</a:t>
            </a:r>
            <a:r>
              <a:rPr lang="nl-BE" sz="2800" dirty="0">
                <a:solidFill>
                  <a:srgbClr val="FFFF00"/>
                </a:solidFill>
              </a:rPr>
              <a:t> is een zekere ‘Kamiel’. </a:t>
            </a:r>
            <a:r>
              <a:rPr lang="nl-BE" sz="2800" dirty="0">
                <a:solidFill>
                  <a:srgbClr val="FFFF00"/>
                </a:solidFill>
                <a:sym typeface="Wingdings" panose="05000000000000000000" pitchFamily="2" charset="2"/>
              </a:rPr>
              <a:t></a:t>
            </a:r>
            <a:endParaRPr lang="nl-BE" sz="2800" dirty="0">
              <a:solidFill>
                <a:srgbClr val="FFFF00"/>
              </a:solidFill>
            </a:endParaRPr>
          </a:p>
          <a:p>
            <a:endParaRPr lang="nl-BE" dirty="0"/>
          </a:p>
        </p:txBody>
      </p:sp>
    </p:spTree>
    <p:extLst>
      <p:ext uri="{BB962C8B-B14F-4D97-AF65-F5344CB8AC3E}">
        <p14:creationId xmlns:p14="http://schemas.microsoft.com/office/powerpoint/2010/main" val="828015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Grafiek 7">
            <a:extLst>
              <a:ext uri="{FF2B5EF4-FFF2-40B4-BE49-F238E27FC236}">
                <a16:creationId xmlns:a16="http://schemas.microsoft.com/office/drawing/2014/main" id="{C63FDD33-B255-9D7D-3EB7-6F8E512C520B}"/>
              </a:ext>
            </a:extLst>
          </p:cNvPr>
          <p:cNvGraphicFramePr/>
          <p:nvPr>
            <p:extLst>
              <p:ext uri="{D42A27DB-BD31-4B8C-83A1-F6EECF244321}">
                <p14:modId xmlns:p14="http://schemas.microsoft.com/office/powerpoint/2010/main" val="38078239"/>
              </p:ext>
            </p:extLst>
          </p:nvPr>
        </p:nvGraphicFramePr>
        <p:xfrm>
          <a:off x="203200" y="1008915"/>
          <a:ext cx="5152571" cy="5418667"/>
        </p:xfrm>
        <a:graphic>
          <a:graphicData uri="http://schemas.openxmlformats.org/drawingml/2006/chart">
            <c:chart xmlns:c="http://schemas.openxmlformats.org/drawingml/2006/chart" xmlns:r="http://schemas.openxmlformats.org/officeDocument/2006/relationships" r:id="rId2"/>
          </a:graphicData>
        </a:graphic>
      </p:graphicFrame>
      <p:sp>
        <p:nvSpPr>
          <p:cNvPr id="9" name="Tekstvak 8">
            <a:extLst>
              <a:ext uri="{FF2B5EF4-FFF2-40B4-BE49-F238E27FC236}">
                <a16:creationId xmlns:a16="http://schemas.microsoft.com/office/drawing/2014/main" id="{01D79689-4EEB-15D8-AA89-BD0D281284D6}"/>
              </a:ext>
            </a:extLst>
          </p:cNvPr>
          <p:cNvSpPr txBox="1"/>
          <p:nvPr/>
        </p:nvSpPr>
        <p:spPr>
          <a:xfrm>
            <a:off x="5971592" y="1791477"/>
            <a:ext cx="5327779" cy="1754326"/>
          </a:xfrm>
          <a:prstGeom prst="rect">
            <a:avLst/>
          </a:prstGeom>
          <a:noFill/>
        </p:spPr>
        <p:txBody>
          <a:bodyPr wrap="square" rtlCol="0">
            <a:spAutoFit/>
          </a:bodyPr>
          <a:lstStyle/>
          <a:p>
            <a:r>
              <a:rPr lang="nl-BE" dirty="0"/>
              <a:t>Samengeteld vinden 17 personen het een noodzaak of meerwaarde om de beslissingen aan een grotere groep over te laten.</a:t>
            </a:r>
          </a:p>
          <a:p>
            <a:endParaRPr lang="nl-BE" dirty="0"/>
          </a:p>
          <a:p>
            <a:r>
              <a:rPr lang="nl-BE" dirty="0"/>
              <a:t>Voor 5 personen is het ok zoals het nu loopt of zien we het ‘te groot’.</a:t>
            </a:r>
          </a:p>
        </p:txBody>
      </p:sp>
    </p:spTree>
    <p:extLst>
      <p:ext uri="{BB962C8B-B14F-4D97-AF65-F5344CB8AC3E}">
        <p14:creationId xmlns:p14="http://schemas.microsoft.com/office/powerpoint/2010/main" val="3039508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19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graphicFrame>
        <p:nvGraphicFramePr>
          <p:cNvPr id="4" name="Grafiek 3">
            <a:extLst>
              <a:ext uri="{FF2B5EF4-FFF2-40B4-BE49-F238E27FC236}">
                <a16:creationId xmlns:a16="http://schemas.microsoft.com/office/drawing/2014/main" id="{6141000D-1E39-F252-8A88-7FE0E549B58A}"/>
              </a:ext>
            </a:extLst>
          </p:cNvPr>
          <p:cNvGraphicFramePr/>
          <p:nvPr>
            <p:extLst>
              <p:ext uri="{D42A27DB-BD31-4B8C-83A1-F6EECF244321}">
                <p14:modId xmlns:p14="http://schemas.microsoft.com/office/powerpoint/2010/main" val="1288844419"/>
              </p:ext>
            </p:extLst>
          </p:nvPr>
        </p:nvGraphicFramePr>
        <p:xfrm>
          <a:off x="335902" y="719666"/>
          <a:ext cx="4348065" cy="5418667"/>
        </p:xfrm>
        <a:graphic>
          <a:graphicData uri="http://schemas.openxmlformats.org/drawingml/2006/chart">
            <c:chart xmlns:c="http://schemas.openxmlformats.org/drawingml/2006/chart" xmlns:r="http://schemas.openxmlformats.org/officeDocument/2006/relationships" r:id="rId2"/>
          </a:graphicData>
        </a:graphic>
      </p:graphicFrame>
      <p:sp>
        <p:nvSpPr>
          <p:cNvPr id="5" name="Tekstvak 4">
            <a:extLst>
              <a:ext uri="{FF2B5EF4-FFF2-40B4-BE49-F238E27FC236}">
                <a16:creationId xmlns:a16="http://schemas.microsoft.com/office/drawing/2014/main" id="{EBF9CD37-260D-8AAD-563B-633BAC520859}"/>
              </a:ext>
            </a:extLst>
          </p:cNvPr>
          <p:cNvSpPr txBox="1"/>
          <p:nvPr/>
        </p:nvSpPr>
        <p:spPr>
          <a:xfrm>
            <a:off x="5234473" y="719666"/>
            <a:ext cx="5999584" cy="3416320"/>
          </a:xfrm>
          <a:prstGeom prst="rect">
            <a:avLst/>
          </a:prstGeom>
          <a:noFill/>
        </p:spPr>
        <p:txBody>
          <a:bodyPr wrap="square" rtlCol="0">
            <a:spAutoFit/>
          </a:bodyPr>
          <a:lstStyle/>
          <a:p>
            <a:r>
              <a:rPr lang="nl-BE" dirty="0">
                <a:solidFill>
                  <a:srgbClr val="FF0000"/>
                </a:solidFill>
              </a:rPr>
              <a:t>Negen</a:t>
            </a:r>
            <a:r>
              <a:rPr lang="nl-BE" dirty="0"/>
              <a:t> personen wensen liever geen deel uit te maken van de werkgroep.</a:t>
            </a:r>
          </a:p>
          <a:p>
            <a:endParaRPr lang="nl-BE" dirty="0"/>
          </a:p>
          <a:p>
            <a:r>
              <a:rPr lang="nl-BE" dirty="0"/>
              <a:t>Evenveel (</a:t>
            </a:r>
            <a:r>
              <a:rPr lang="nl-BE" dirty="0">
                <a:solidFill>
                  <a:srgbClr val="FF0000"/>
                </a:solidFill>
              </a:rPr>
              <a:t>9</a:t>
            </a:r>
            <a:r>
              <a:rPr lang="nl-BE" dirty="0"/>
              <a:t>) personen zijn geen vragende partij, maar zien het wel zitten als ze worden voorgedragen.</a:t>
            </a:r>
          </a:p>
          <a:p>
            <a:endParaRPr lang="nl-BE" dirty="0"/>
          </a:p>
          <a:p>
            <a:r>
              <a:rPr lang="nl-BE" dirty="0">
                <a:solidFill>
                  <a:srgbClr val="FF0000"/>
                </a:solidFill>
              </a:rPr>
              <a:t>Vier</a:t>
            </a:r>
            <a:r>
              <a:rPr lang="nl-BE" dirty="0"/>
              <a:t> personen geven te kennen dat ze graag deel zouden uitmaken van de werkgroep.</a:t>
            </a:r>
          </a:p>
          <a:p>
            <a:endParaRPr lang="nl-BE" dirty="0"/>
          </a:p>
          <a:p>
            <a:r>
              <a:rPr lang="nl-BE" dirty="0">
                <a:solidFill>
                  <a:srgbClr val="FF0000"/>
                </a:solidFill>
              </a:rPr>
              <a:t>Toeval of niet … deze vier werden ook het vaakst genoemd door de groep.</a:t>
            </a:r>
          </a:p>
        </p:txBody>
      </p:sp>
    </p:spTree>
    <p:extLst>
      <p:ext uri="{BB962C8B-B14F-4D97-AF65-F5344CB8AC3E}">
        <p14:creationId xmlns:p14="http://schemas.microsoft.com/office/powerpoint/2010/main" val="1491287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kstvak 9">
            <a:extLst>
              <a:ext uri="{FF2B5EF4-FFF2-40B4-BE49-F238E27FC236}">
                <a16:creationId xmlns:a16="http://schemas.microsoft.com/office/drawing/2014/main" id="{74177818-3036-EEC8-C162-7FA7A6664423}"/>
              </a:ext>
            </a:extLst>
          </p:cNvPr>
          <p:cNvSpPr txBox="1"/>
          <p:nvPr/>
        </p:nvSpPr>
        <p:spPr>
          <a:xfrm>
            <a:off x="485193" y="662472"/>
            <a:ext cx="9162660" cy="4616648"/>
          </a:xfrm>
          <a:prstGeom prst="rect">
            <a:avLst/>
          </a:prstGeom>
          <a:noFill/>
        </p:spPr>
        <p:txBody>
          <a:bodyPr wrap="square" rtlCol="0">
            <a:spAutoFit/>
          </a:bodyPr>
          <a:lstStyle/>
          <a:p>
            <a:pPr algn="l" fontAlgn="base"/>
            <a:r>
              <a:rPr lang="nl-BE" sz="4400" b="0" i="0" dirty="0">
                <a:solidFill>
                  <a:srgbClr val="FFFF00"/>
                </a:solidFill>
                <a:effectLst/>
                <a:latin typeface="Inter Medium"/>
              </a:rPr>
              <a:t>Ik zie mezelf de volgende functie bekleden of meerwaarde bieden :</a:t>
            </a:r>
          </a:p>
          <a:p>
            <a:pPr algn="l" fontAlgn="base"/>
            <a:endParaRPr lang="nl-BE" sz="4400" b="0" i="0" dirty="0">
              <a:solidFill>
                <a:srgbClr val="FFFF00"/>
              </a:solidFill>
              <a:effectLst/>
              <a:latin typeface="Inter Medium"/>
            </a:endParaRPr>
          </a:p>
          <a:p>
            <a:pPr algn="l" fontAlgn="base"/>
            <a:r>
              <a:rPr lang="nl-BE" sz="2400" dirty="0">
                <a:latin typeface="Inter Medium"/>
              </a:rPr>
              <a:t>was een open vraag, waar een grote diversiteit aan antwoorden kwam.</a:t>
            </a:r>
          </a:p>
          <a:p>
            <a:pPr algn="l" fontAlgn="base"/>
            <a:endParaRPr lang="nl-BE" sz="2400" dirty="0">
              <a:latin typeface="Inter Medium"/>
            </a:endParaRPr>
          </a:p>
          <a:p>
            <a:pPr algn="l" fontAlgn="base"/>
            <a:r>
              <a:rPr lang="nl-BE" sz="2400" dirty="0">
                <a:latin typeface="Inter Medium"/>
              </a:rPr>
              <a:t>Positieve antwoorden zoals ‘een kritische kijk’, meewerken aan de structuur en uitbouw, scheidsrechter, bestuurslid, coach, secretaris, … tonen de betrokkenheid van onze leden.</a:t>
            </a:r>
          </a:p>
          <a:p>
            <a:pPr algn="l" fontAlgn="base"/>
            <a:endParaRPr lang="nl-BE" sz="2400" dirty="0">
              <a:latin typeface="Inter Medium"/>
            </a:endParaRPr>
          </a:p>
          <a:p>
            <a:pPr algn="l" fontAlgn="base"/>
            <a:endParaRPr lang="nl-BE" b="0" i="0" dirty="0">
              <a:solidFill>
                <a:srgbClr val="FFFF00"/>
              </a:solidFill>
              <a:effectLst/>
              <a:latin typeface="Inter Medium"/>
            </a:endParaRPr>
          </a:p>
        </p:txBody>
      </p:sp>
    </p:spTree>
    <p:extLst>
      <p:ext uri="{BB962C8B-B14F-4D97-AF65-F5344CB8AC3E}">
        <p14:creationId xmlns:p14="http://schemas.microsoft.com/office/powerpoint/2010/main" val="160777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kstvak 9">
            <a:extLst>
              <a:ext uri="{FF2B5EF4-FFF2-40B4-BE49-F238E27FC236}">
                <a16:creationId xmlns:a16="http://schemas.microsoft.com/office/drawing/2014/main" id="{74177818-3036-EEC8-C162-7FA7A6664423}"/>
              </a:ext>
            </a:extLst>
          </p:cNvPr>
          <p:cNvSpPr txBox="1"/>
          <p:nvPr/>
        </p:nvSpPr>
        <p:spPr>
          <a:xfrm>
            <a:off x="401218" y="197346"/>
            <a:ext cx="9162660" cy="6463308"/>
          </a:xfrm>
          <a:prstGeom prst="rect">
            <a:avLst/>
          </a:prstGeom>
          <a:noFill/>
        </p:spPr>
        <p:txBody>
          <a:bodyPr wrap="square" rtlCol="0">
            <a:spAutoFit/>
          </a:bodyPr>
          <a:lstStyle/>
          <a:p>
            <a:pPr algn="l" fontAlgn="base"/>
            <a:r>
              <a:rPr lang="nl-BE" sz="4400" b="0" i="0" dirty="0">
                <a:solidFill>
                  <a:srgbClr val="FFFF00"/>
                </a:solidFill>
                <a:effectLst/>
                <a:latin typeface="Inter Medium"/>
              </a:rPr>
              <a:t>Het bestuur blijft KVVE Massemen, zo zouden we de groep dan ook niet noemen. Een passende naam vind ik ...</a:t>
            </a:r>
          </a:p>
          <a:p>
            <a:pPr algn="l" fontAlgn="base"/>
            <a:endParaRPr lang="nl-BE" sz="2400" dirty="0">
              <a:latin typeface="Inter Medium"/>
            </a:endParaRPr>
          </a:p>
          <a:p>
            <a:pPr algn="l" fontAlgn="base"/>
            <a:r>
              <a:rPr lang="nl-BE" sz="2400" dirty="0">
                <a:latin typeface="Inter Medium"/>
              </a:rPr>
              <a:t>was een vraag die door zowat iedereen verkeerd werd begrepen.</a:t>
            </a:r>
          </a:p>
          <a:p>
            <a:pPr algn="l" fontAlgn="base"/>
            <a:endParaRPr lang="nl-BE" sz="2400" dirty="0">
              <a:latin typeface="Inter Medium"/>
            </a:endParaRPr>
          </a:p>
          <a:p>
            <a:pPr algn="l" fontAlgn="base"/>
            <a:r>
              <a:rPr lang="nl-BE" sz="2400" dirty="0">
                <a:latin typeface="Inter Medium"/>
              </a:rPr>
              <a:t>We zochten geen nieuwe naam voor ons team. Dit blijft gewoon ‘Wandelvoetbal KVVE Massemen’.</a:t>
            </a:r>
          </a:p>
          <a:p>
            <a:pPr algn="l" fontAlgn="base"/>
            <a:endParaRPr lang="nl-BE" sz="2400" dirty="0">
              <a:latin typeface="Inter Medium"/>
            </a:endParaRPr>
          </a:p>
          <a:p>
            <a:pPr algn="l" fontAlgn="base"/>
            <a:r>
              <a:rPr lang="nl-BE" sz="2400" dirty="0">
                <a:latin typeface="Inter Medium"/>
              </a:rPr>
              <a:t>Wat we wel zochten was een naam voor de groep van vijf personen die beslissingen zouden nemen. Het woord ‘bestuur’ wilden we niet gebruiken omdat dit KVVE Massemen blijft.</a:t>
            </a:r>
          </a:p>
          <a:p>
            <a:pPr algn="l" fontAlgn="base"/>
            <a:endParaRPr lang="nl-BE" sz="2400" dirty="0">
              <a:latin typeface="Inter Medium"/>
            </a:endParaRPr>
          </a:p>
          <a:p>
            <a:pPr algn="l" fontAlgn="base"/>
            <a:r>
              <a:rPr lang="nl-BE" sz="2400" dirty="0">
                <a:latin typeface="Inter Medium"/>
              </a:rPr>
              <a:t>Het idee dat blijft hangen is ‘werkgroep’.</a:t>
            </a:r>
          </a:p>
          <a:p>
            <a:pPr algn="l" fontAlgn="base"/>
            <a:endParaRPr lang="nl-BE" b="0" i="0" dirty="0">
              <a:solidFill>
                <a:srgbClr val="FFFF00"/>
              </a:solidFill>
              <a:effectLst/>
              <a:latin typeface="Inter Medium"/>
            </a:endParaRPr>
          </a:p>
        </p:txBody>
      </p:sp>
    </p:spTree>
    <p:extLst>
      <p:ext uri="{BB962C8B-B14F-4D97-AF65-F5344CB8AC3E}">
        <p14:creationId xmlns:p14="http://schemas.microsoft.com/office/powerpoint/2010/main" val="4219281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Grafiek 7">
            <a:extLst>
              <a:ext uri="{FF2B5EF4-FFF2-40B4-BE49-F238E27FC236}">
                <a16:creationId xmlns:a16="http://schemas.microsoft.com/office/drawing/2014/main" id="{DFFF4B9F-6B11-DE1E-B208-A9A47A18DCD4}"/>
              </a:ext>
            </a:extLst>
          </p:cNvPr>
          <p:cNvGraphicFramePr/>
          <p:nvPr>
            <p:extLst>
              <p:ext uri="{D42A27DB-BD31-4B8C-83A1-F6EECF244321}">
                <p14:modId xmlns:p14="http://schemas.microsoft.com/office/powerpoint/2010/main" val="2232616081"/>
              </p:ext>
            </p:extLst>
          </p:nvPr>
        </p:nvGraphicFramePr>
        <p:xfrm>
          <a:off x="223935" y="514393"/>
          <a:ext cx="6326155" cy="5418667"/>
        </p:xfrm>
        <a:graphic>
          <a:graphicData uri="http://schemas.openxmlformats.org/drawingml/2006/chart">
            <c:chart xmlns:c="http://schemas.openxmlformats.org/drawingml/2006/chart" xmlns:r="http://schemas.openxmlformats.org/officeDocument/2006/relationships" r:id="rId2"/>
          </a:graphicData>
        </a:graphic>
      </p:graphicFrame>
      <p:sp>
        <p:nvSpPr>
          <p:cNvPr id="9" name="Tekstvak 8">
            <a:extLst>
              <a:ext uri="{FF2B5EF4-FFF2-40B4-BE49-F238E27FC236}">
                <a16:creationId xmlns:a16="http://schemas.microsoft.com/office/drawing/2014/main" id="{6A72DA89-6CAE-59BB-2B96-1BFA919F2DAE}"/>
              </a:ext>
            </a:extLst>
          </p:cNvPr>
          <p:cNvSpPr txBox="1"/>
          <p:nvPr/>
        </p:nvSpPr>
        <p:spPr>
          <a:xfrm>
            <a:off x="6652727" y="1324946"/>
            <a:ext cx="4954554" cy="3970318"/>
          </a:xfrm>
          <a:prstGeom prst="rect">
            <a:avLst/>
          </a:prstGeom>
          <a:noFill/>
        </p:spPr>
        <p:txBody>
          <a:bodyPr wrap="square" rtlCol="0">
            <a:spAutoFit/>
          </a:bodyPr>
          <a:lstStyle/>
          <a:p>
            <a:r>
              <a:rPr lang="nl-BE" dirty="0"/>
              <a:t>Zes personen noemden geen namen.</a:t>
            </a:r>
          </a:p>
          <a:p>
            <a:endParaRPr lang="nl-BE" dirty="0"/>
          </a:p>
          <a:p>
            <a:r>
              <a:rPr lang="nl-BE" dirty="0"/>
              <a:t>De overige zestien noemden 2, 3, 4 of 5 namen.</a:t>
            </a:r>
          </a:p>
          <a:p>
            <a:endParaRPr lang="nl-BE" dirty="0"/>
          </a:p>
          <a:p>
            <a:r>
              <a:rPr lang="nl-BE" dirty="0"/>
              <a:t>Leuk is de appreciatie voor het werk van Luc en Peter.</a:t>
            </a:r>
          </a:p>
          <a:p>
            <a:endParaRPr lang="nl-BE" dirty="0"/>
          </a:p>
          <a:p>
            <a:r>
              <a:rPr lang="nl-BE" dirty="0"/>
              <a:t>De drie overige plaatsen worden ingenomen door Patrick, Wim en Nico.</a:t>
            </a:r>
          </a:p>
          <a:p>
            <a:endParaRPr lang="nl-BE" dirty="0"/>
          </a:p>
          <a:p>
            <a:r>
              <a:rPr lang="nl-BE" dirty="0"/>
              <a:t>Bij afwezigheid van één van hen</a:t>
            </a:r>
          </a:p>
          <a:p>
            <a:r>
              <a:rPr lang="nl-BE" dirty="0"/>
              <a:t>wordt diens plaats ingenomen </a:t>
            </a:r>
          </a:p>
          <a:p>
            <a:r>
              <a:rPr lang="nl-BE" dirty="0"/>
              <a:t>door Andre of Dirk B.</a:t>
            </a:r>
          </a:p>
        </p:txBody>
      </p:sp>
    </p:spTree>
    <p:extLst>
      <p:ext uri="{BB962C8B-B14F-4D97-AF65-F5344CB8AC3E}">
        <p14:creationId xmlns:p14="http://schemas.microsoft.com/office/powerpoint/2010/main" val="638628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1C174BA0-725D-62CD-C1EA-C7334052D28C}"/>
              </a:ext>
            </a:extLst>
          </p:cNvPr>
          <p:cNvSpPr txBox="1"/>
          <p:nvPr/>
        </p:nvSpPr>
        <p:spPr>
          <a:xfrm>
            <a:off x="270588" y="457201"/>
            <a:ext cx="10926147" cy="4893647"/>
          </a:xfrm>
          <a:prstGeom prst="rect">
            <a:avLst/>
          </a:prstGeom>
          <a:noFill/>
        </p:spPr>
        <p:txBody>
          <a:bodyPr wrap="square" rtlCol="0">
            <a:spAutoFit/>
          </a:bodyPr>
          <a:lstStyle/>
          <a:p>
            <a:r>
              <a:rPr lang="nl-BE" sz="2800" dirty="0">
                <a:solidFill>
                  <a:srgbClr val="FFFF00"/>
                </a:solidFill>
              </a:rPr>
              <a:t>Een zesde lid van onze ‘werkgroep’ wordt :</a:t>
            </a:r>
          </a:p>
          <a:p>
            <a:r>
              <a:rPr lang="nl-BE" sz="2800" dirty="0">
                <a:solidFill>
                  <a:srgbClr val="FFFF00"/>
                </a:solidFill>
              </a:rPr>
              <a:t>Nico Soetaert in zijn functie als voorzitter van KVVE Massemen.</a:t>
            </a:r>
          </a:p>
          <a:p>
            <a:endParaRPr lang="nl-BE" sz="4000" dirty="0">
              <a:solidFill>
                <a:srgbClr val="FFFF00"/>
              </a:solidFill>
            </a:endParaRPr>
          </a:p>
          <a:p>
            <a:r>
              <a:rPr lang="nl-BE" dirty="0"/>
              <a:t>Net als altijd houden wij het bestuur van de club op de hoogte van ons reilen en zeilen, dus ook van deze enquête.</a:t>
            </a:r>
          </a:p>
          <a:p>
            <a:endParaRPr lang="nl-BE" dirty="0"/>
          </a:p>
          <a:p>
            <a:r>
              <a:rPr lang="nl-BE" dirty="0"/>
              <a:t>Nico vond dit een goed idee en stelt eenzelfde werking voor als met het G-voetbal. Een eigen identiteit onder het bestuur van KVVE Massemen. </a:t>
            </a:r>
          </a:p>
          <a:p>
            <a:endParaRPr lang="nl-BE" dirty="0"/>
          </a:p>
          <a:p>
            <a:r>
              <a:rPr lang="nl-BE" dirty="0"/>
              <a:t>Nogmaals onze dank voor het vertrouwen, de samenwerking en steun.</a:t>
            </a:r>
          </a:p>
          <a:p>
            <a:endParaRPr lang="nl-BE" dirty="0"/>
          </a:p>
          <a:p>
            <a:r>
              <a:rPr lang="nl-BE" dirty="0"/>
              <a:t>De komende maanden staat er heel wat te gebeuren binnen de club, in de eerste plaats</a:t>
            </a:r>
          </a:p>
          <a:p>
            <a:r>
              <a:rPr lang="nl-BE" dirty="0"/>
              <a:t>m.b.t. het veld.</a:t>
            </a:r>
          </a:p>
          <a:p>
            <a:endParaRPr lang="nl-BE" dirty="0"/>
          </a:p>
          <a:p>
            <a:r>
              <a:rPr lang="nl-BE" dirty="0"/>
              <a:t>We komen hier later zeker op terug !</a:t>
            </a:r>
          </a:p>
        </p:txBody>
      </p:sp>
    </p:spTree>
    <p:extLst>
      <p:ext uri="{BB962C8B-B14F-4D97-AF65-F5344CB8AC3E}">
        <p14:creationId xmlns:p14="http://schemas.microsoft.com/office/powerpoint/2010/main" val="2418627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1C174BA0-725D-62CD-C1EA-C7334052D28C}"/>
              </a:ext>
            </a:extLst>
          </p:cNvPr>
          <p:cNvSpPr txBox="1"/>
          <p:nvPr/>
        </p:nvSpPr>
        <p:spPr>
          <a:xfrm>
            <a:off x="270588" y="457201"/>
            <a:ext cx="10926147" cy="4647426"/>
          </a:xfrm>
          <a:prstGeom prst="rect">
            <a:avLst/>
          </a:prstGeom>
          <a:noFill/>
        </p:spPr>
        <p:txBody>
          <a:bodyPr wrap="square" rtlCol="0">
            <a:spAutoFit/>
          </a:bodyPr>
          <a:lstStyle/>
          <a:p>
            <a:pPr algn="l" fontAlgn="base"/>
            <a:r>
              <a:rPr lang="nl-BE" sz="4800" b="0" i="0" dirty="0">
                <a:solidFill>
                  <a:srgbClr val="FFFF00"/>
                </a:solidFill>
                <a:effectLst/>
                <a:latin typeface="Inter Medium"/>
              </a:rPr>
              <a:t>Aan de dinsdagtraining om 16 uur zou ik ....</a:t>
            </a:r>
          </a:p>
          <a:p>
            <a:endParaRPr lang="nl-BE" sz="4000" dirty="0">
              <a:solidFill>
                <a:srgbClr val="FFFF00"/>
              </a:solidFill>
            </a:endParaRPr>
          </a:p>
          <a:p>
            <a:endParaRPr lang="nl-BE" sz="4000" dirty="0">
              <a:solidFill>
                <a:srgbClr val="FFFF00"/>
              </a:solidFill>
            </a:endParaRPr>
          </a:p>
          <a:p>
            <a:r>
              <a:rPr lang="nl-BE" sz="2800" dirty="0"/>
              <a:t>niets wijzigen, volgens 21 personen.</a:t>
            </a:r>
          </a:p>
          <a:p>
            <a:endParaRPr lang="nl-BE" sz="2800" dirty="0"/>
          </a:p>
          <a:p>
            <a:endParaRPr lang="nl-BE" sz="2800" dirty="0"/>
          </a:p>
          <a:p>
            <a:endParaRPr lang="nl-BE" sz="2800" dirty="0"/>
          </a:p>
          <a:p>
            <a:r>
              <a:rPr lang="nl-BE" sz="2800" dirty="0"/>
              <a:t>één iemand zou het liever een uurtje later hebben, wat makkelijker zou zijn voor ‘de werkende klasse’.</a:t>
            </a:r>
          </a:p>
        </p:txBody>
      </p:sp>
    </p:spTree>
    <p:extLst>
      <p:ext uri="{BB962C8B-B14F-4D97-AF65-F5344CB8AC3E}">
        <p14:creationId xmlns:p14="http://schemas.microsoft.com/office/powerpoint/2010/main" val="993073223"/>
      </p:ext>
    </p:extLst>
  </p:cSld>
  <p:clrMapOvr>
    <a:masterClrMapping/>
  </p:clrMapOvr>
</p:sld>
</file>

<file path=ppt/theme/theme1.xml><?xml version="1.0" encoding="utf-8"?>
<a:theme xmlns:a="http://schemas.openxmlformats.org/drawingml/2006/main" name="Segment">
  <a:themeElements>
    <a:clrScheme name="Segment">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gment">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gment">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0</TotalTime>
  <Words>1105</Words>
  <Application>Microsoft Office PowerPoint</Application>
  <PresentationFormat>Breedbeeld</PresentationFormat>
  <Paragraphs>143</Paragraphs>
  <Slides>17</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17</vt:i4>
      </vt:variant>
    </vt:vector>
  </HeadingPairs>
  <TitlesOfParts>
    <vt:vector size="22" baseType="lpstr">
      <vt:lpstr>Calibri</vt:lpstr>
      <vt:lpstr>Century Gothic</vt:lpstr>
      <vt:lpstr>Inter Medium</vt:lpstr>
      <vt:lpstr>Wingdings 3</vt:lpstr>
      <vt:lpstr>Segment</vt:lpstr>
      <vt:lpstr>Wandelvoetbal         K.V.V.E.  MASSEMEN</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Wandelvoetbal         K.V.V.E.  MASSEMEN</dc:title>
  <dc:creator>Van Impe Peter (PZ ErpeMereLede)</dc:creator>
  <cp:lastModifiedBy>Van Impe Peter (PZ ErpeMereLede)</cp:lastModifiedBy>
  <cp:revision>1</cp:revision>
  <dcterms:created xsi:type="dcterms:W3CDTF">2023-05-15T16:28:46Z</dcterms:created>
  <dcterms:modified xsi:type="dcterms:W3CDTF">2023-05-21T18:54:24Z</dcterms:modified>
</cp:coreProperties>
</file>